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2" r:id="rId2"/>
    <p:sldId id="256" r:id="rId3"/>
    <p:sldId id="262" r:id="rId4"/>
    <p:sldId id="257" r:id="rId5"/>
    <p:sldId id="261" r:id="rId6"/>
    <p:sldId id="291" r:id="rId7"/>
    <p:sldId id="258" r:id="rId8"/>
    <p:sldId id="263" r:id="rId9"/>
    <p:sldId id="264" r:id="rId10"/>
    <p:sldId id="265" r:id="rId11"/>
    <p:sldId id="284" r:id="rId12"/>
    <p:sldId id="266" r:id="rId13"/>
    <p:sldId id="285" r:id="rId14"/>
    <p:sldId id="286" r:id="rId15"/>
    <p:sldId id="260" r:id="rId16"/>
    <p:sldId id="268" r:id="rId17"/>
    <p:sldId id="287" r:id="rId18"/>
    <p:sldId id="269" r:id="rId19"/>
    <p:sldId id="270" r:id="rId20"/>
    <p:sldId id="272" r:id="rId21"/>
    <p:sldId id="271" r:id="rId22"/>
    <p:sldId id="273" r:id="rId23"/>
    <p:sldId id="281" r:id="rId24"/>
    <p:sldId id="274" r:id="rId25"/>
    <p:sldId id="288" r:id="rId26"/>
    <p:sldId id="275" r:id="rId27"/>
    <p:sldId id="267" r:id="rId28"/>
    <p:sldId id="277" r:id="rId29"/>
    <p:sldId id="276" r:id="rId30"/>
    <p:sldId id="289" r:id="rId31"/>
    <p:sldId id="278" r:id="rId32"/>
    <p:sldId id="279" r:id="rId33"/>
    <p:sldId id="280" r:id="rId34"/>
    <p:sldId id="290" r:id="rId35"/>
    <p:sldId id="283"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18" autoAdjust="0"/>
  </p:normalViewPr>
  <p:slideViewPr>
    <p:cSldViewPr>
      <p:cViewPr>
        <p:scale>
          <a:sx n="54" d="100"/>
          <a:sy n="54" d="100"/>
        </p:scale>
        <p:origin x="-2040" y="-312"/>
      </p:cViewPr>
      <p:guideLst>
        <p:guide orient="horz" pos="2160"/>
        <p:guide pos="2880"/>
      </p:guideLst>
    </p:cSldViewPr>
  </p:slideViewPr>
  <p:notesTextViewPr>
    <p:cViewPr>
      <p:scale>
        <a:sx n="100" d="100"/>
        <a:sy n="100" d="100"/>
      </p:scale>
      <p:origin x="0" y="0"/>
    </p:cViewPr>
  </p:notesTextViewPr>
  <p:notesViewPr>
    <p:cSldViewPr>
      <p:cViewPr>
        <p:scale>
          <a:sx n="72" d="100"/>
          <a:sy n="72" d="100"/>
        </p:scale>
        <p:origin x="-1808" y="4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24C64B-C6B4-43C5-BB61-A40FAC1BE80E}" type="datetimeFigureOut">
              <a:rPr lang="en-US" smtClean="0"/>
              <a:pPr/>
              <a:t>5/28/14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3E8C5-C642-4750-9DEB-ED2B46356D75}" type="slidenum">
              <a:rPr lang="en-US" smtClean="0"/>
              <a:pPr/>
              <a:t>‹#›</a:t>
            </a:fld>
            <a:endParaRPr lang="en-US" dirty="0"/>
          </a:p>
        </p:txBody>
      </p:sp>
    </p:spTree>
    <p:extLst>
      <p:ext uri="{BB962C8B-B14F-4D97-AF65-F5344CB8AC3E}">
        <p14:creationId xmlns:p14="http://schemas.microsoft.com/office/powerpoint/2010/main" val="5220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marL="285750" indent="-285750">
              <a:lnSpc>
                <a:spcPct val="110000"/>
              </a:lnSpc>
              <a:buFont typeface="Arial"/>
              <a:buChar char="•"/>
            </a:pPr>
            <a:r>
              <a:rPr lang="en-US" b="1" u="sng" kern="1200" dirty="0" smtClean="0">
                <a:solidFill>
                  <a:schemeClr val="tx1"/>
                </a:solidFill>
                <a:latin typeface="+mn-lt"/>
                <a:ea typeface="+mn-ea"/>
                <a:cs typeface="+mn-cs"/>
              </a:rPr>
              <a:t>Sexual harassment</a:t>
            </a: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Unwelcome sexual advances, requests for sexual favors, or other verbal or physical conduct of a sexual nature. Sexual harassment in the workplace is a growing concern for women. Employers abuse their authority to seek sexual favors from their female co-workers or subordinates, sometimes promising promotions or other forms of career advancement.</a:t>
            </a:r>
          </a:p>
          <a:p>
            <a:pPr marL="285750" indent="-285750">
              <a:lnSpc>
                <a:spcPct val="110000"/>
              </a:lnSpc>
              <a:buFont typeface="Arial"/>
              <a:buChar char="•"/>
            </a:pPr>
            <a:endParaRPr lang="en-US" u="sng" kern="1200" dirty="0" smtClean="0">
              <a:solidFill>
                <a:schemeClr val="tx1"/>
              </a:solidFill>
              <a:latin typeface="+mn-lt"/>
              <a:ea typeface="+mn-ea"/>
              <a:cs typeface="+mn-cs"/>
            </a:endParaRPr>
          </a:p>
          <a:p>
            <a:pPr marL="285750" indent="-285750">
              <a:lnSpc>
                <a:spcPct val="110000"/>
              </a:lnSpc>
              <a:buFont typeface="Arial"/>
              <a:buChar char="•"/>
            </a:pPr>
            <a:r>
              <a:rPr lang="en-US" b="1" u="sng" kern="1200" dirty="0" smtClean="0">
                <a:solidFill>
                  <a:schemeClr val="tx1"/>
                </a:solidFill>
                <a:latin typeface="+mn-lt"/>
                <a:ea typeface="+mn-ea"/>
                <a:cs typeface="+mn-cs"/>
              </a:rPr>
              <a:t>Neglect and witnessed abuse</a:t>
            </a:r>
            <a:r>
              <a:rPr lang="en-US" kern="1200" dirty="0" smtClean="0">
                <a:solidFill>
                  <a:schemeClr val="tx1"/>
                </a:solidFill>
                <a:latin typeface="+mn-lt"/>
                <a:ea typeface="+mn-ea"/>
                <a:cs typeface="+mn-cs"/>
              </a:rPr>
              <a:t>: Neglect occurs when there is an act of negligence in providing for basic needs—food, shelter, clothing, health care,  or protection—of children, the elderly, or other vulnerable individuals. Witnessing abuse at home has been documented to have as much of a detrimental impact on children as if they were being abused and is considered in some regions an act of abuse in itself. </a:t>
            </a:r>
          </a:p>
          <a:p>
            <a:pPr marL="285750" indent="-285750">
              <a:lnSpc>
                <a:spcPct val="110000"/>
              </a:lnSpc>
              <a:buFont typeface="Arial"/>
              <a:buChar char="•"/>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200" b="1" u="sng" kern="1200" dirty="0" smtClean="0">
                <a:solidFill>
                  <a:schemeClr val="tx1"/>
                </a:solidFill>
                <a:latin typeface="+mn-lt"/>
                <a:ea typeface="+mn-ea"/>
                <a:cs typeface="+mn-cs"/>
              </a:rPr>
              <a:t>Psychological/emotional abuse</a:t>
            </a:r>
            <a:r>
              <a:rPr lang="en-US" sz="1200" kern="1200" dirty="0" smtClean="0">
                <a:solidFill>
                  <a:schemeClr val="tx1"/>
                </a:solidFill>
                <a:latin typeface="+mn-lt"/>
                <a:ea typeface="+mn-ea"/>
                <a:cs typeface="+mn-cs"/>
              </a:rPr>
              <a:t>: Verbal or other behavior causing damage to mental, emotional or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spiritual health. It can be in the form of attacks on self-esteem and sense of self, threats, name calling, shaming, lack of affection, or isolation</a:t>
            </a:r>
            <a:r>
              <a:rPr lang="en-US" sz="1050" kern="1200" dirty="0" smtClean="0">
                <a:solidFill>
                  <a:schemeClr val="tx1"/>
                </a:solidFill>
                <a:latin typeface="+mn-lt"/>
                <a:ea typeface="+mn-ea"/>
                <a:cs typeface="+mn-cs"/>
              </a:rPr>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11</a:t>
            </a:fld>
            <a:endParaRPr lang="en-US" dirty="0"/>
          </a:p>
        </p:txBody>
      </p:sp>
    </p:spTree>
    <p:extLst>
      <p:ext uri="{BB962C8B-B14F-4D97-AF65-F5344CB8AC3E}">
        <p14:creationId xmlns:p14="http://schemas.microsoft.com/office/powerpoint/2010/main" val="224708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10000"/>
              </a:lnSpc>
            </a:pPr>
            <a:r>
              <a:rPr lang="en-US" b="1" kern="1200" dirty="0" smtClean="0">
                <a:solidFill>
                  <a:schemeClr val="tx1"/>
                </a:solidFill>
                <a:latin typeface="+mn-lt"/>
                <a:ea typeface="+mn-ea"/>
                <a:cs typeface="+mn-cs"/>
              </a:rPr>
              <a:t>GENDER-BASED VIOLENCE: COMMON NAMES AND TYPES</a:t>
            </a:r>
          </a:p>
          <a:p>
            <a:pPr>
              <a:lnSpc>
                <a:spcPct val="110000"/>
              </a:lnSpc>
            </a:pPr>
            <a:endParaRPr lang="en-US" kern="1200" dirty="0" smtClean="0">
              <a:solidFill>
                <a:schemeClr val="tx1"/>
              </a:solidFill>
              <a:latin typeface="+mn-lt"/>
              <a:ea typeface="+mn-ea"/>
              <a:cs typeface="+mn-cs"/>
            </a:endParaRP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Domestic violence or abuse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Family violence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Dating violence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Gender-based violence</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Intimate partner violence (IPV)</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Child abuse, neglect or maltreatment</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Elder abuse, neglect or maltreatment</a:t>
            </a:r>
          </a:p>
          <a:p>
            <a:pPr marL="344488" lvl="0" indent="-119063">
              <a:lnSpc>
                <a:spcPct val="110000"/>
              </a:lnSpc>
              <a:buFont typeface="Arial" pitchFamily="34" charset="0"/>
              <a:buChar char="•"/>
            </a:pPr>
            <a:r>
              <a:rPr lang="en-US" kern="1200" dirty="0" smtClean="0">
                <a:solidFill>
                  <a:schemeClr val="tx1"/>
                </a:solidFill>
                <a:latin typeface="+mn-lt"/>
                <a:ea typeface="+mn-ea"/>
                <a:cs typeface="+mn-cs"/>
              </a:rPr>
              <a:t>Rape</a:t>
            </a:r>
          </a:p>
        </p:txBody>
      </p:sp>
      <p:sp>
        <p:nvSpPr>
          <p:cNvPr id="4" name="Slide Number Placeholder 3"/>
          <p:cNvSpPr>
            <a:spLocks noGrp="1"/>
          </p:cNvSpPr>
          <p:nvPr>
            <p:ph type="sldNum" sz="quarter" idx="10"/>
          </p:nvPr>
        </p:nvSpPr>
        <p:spPr/>
        <p:txBody>
          <a:bodyPr/>
          <a:lstStyle/>
          <a:p>
            <a:fld id="{F4F3E8C5-C642-4750-9DEB-ED2B46356D7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Neglect</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Witnessed abuse</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Spouse abuse</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Battering</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Child marriage: any child under the age of 18</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Dowry murders</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Honor killings</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Daughter neglect/son preference</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Sexual harassment</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13</a:t>
            </a:fld>
            <a:endParaRPr lang="en-US" dirty="0"/>
          </a:p>
        </p:txBody>
      </p:sp>
    </p:spTree>
    <p:extLst>
      <p:ext uri="{BB962C8B-B14F-4D97-AF65-F5344CB8AC3E}">
        <p14:creationId xmlns:p14="http://schemas.microsoft.com/office/powerpoint/2010/main" val="2201336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Forced pregnancy or sterilization,</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Unwanted abortion</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Sexual slavery</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Forced prostitution</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Sex trafficking</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Inheritance customs against women</a:t>
            </a:r>
          </a:p>
          <a:p>
            <a:pPr marL="344488" lvl="0" indent="-119063">
              <a:lnSpc>
                <a:spcPct val="110000"/>
              </a:lnSpc>
              <a:buFont typeface="Arial" pitchFamily="34" charset="0"/>
              <a:buChar char="•"/>
            </a:pPr>
            <a:r>
              <a:rPr lang="en-US" sz="1200" kern="1200" dirty="0" smtClean="0">
                <a:solidFill>
                  <a:schemeClr val="tx1"/>
                </a:solidFill>
                <a:latin typeface="+mn-lt"/>
                <a:ea typeface="+mn-ea"/>
                <a:cs typeface="+mn-cs"/>
              </a:rPr>
              <a:t>Pornography and pedophilia</a:t>
            </a: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14</a:t>
            </a:fld>
            <a:endParaRPr lang="en-US" dirty="0"/>
          </a:p>
        </p:txBody>
      </p:sp>
    </p:spTree>
    <p:extLst>
      <p:ext uri="{BB962C8B-B14F-4D97-AF65-F5344CB8AC3E}">
        <p14:creationId xmlns:p14="http://schemas.microsoft.com/office/powerpoint/2010/main" val="3652791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t>HEALTH IMPACT</a:t>
            </a:r>
          </a:p>
          <a:p>
            <a:pPr>
              <a:lnSpc>
                <a:spcPct val="110000"/>
              </a:lnSpc>
            </a:pPr>
            <a:endParaRPr lang="en-US" kern="1200" dirty="0" smtClean="0"/>
          </a:p>
          <a:p>
            <a:pPr>
              <a:lnSpc>
                <a:spcPct val="110000"/>
              </a:lnSpc>
            </a:pPr>
            <a:r>
              <a:rPr lang="en-US" kern="1200" dirty="0" smtClean="0"/>
              <a:t>The ongoing exposure to abuse and chronic stress may result in disease and even death. For example, we are learning that facing child maltreatment and poverty at an early age impacts our immune system in a negative way. In a study of adults who were exposed to child maltreatment or poverty there was an association with a dysregulated pro-inflammatory immune response in adults. This negative effect on the immune system is seen not only in the case of child abuse but also during adult conflict with a spouse or a companion. Studies show that the immune system is less effective when there is strife and ongoing conflict between spouses.</a:t>
            </a: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Health Consequences for Women</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In adult women, violence can lead to many health problems related to stress-induced physiological changes. Some are related to cardiovascular or metabolic problems that result from the chronic stress response that the body is subjected to. Other problems may include substance use, or lack of fertility control and personal autonomy as often seen in abusive relationships. </a:t>
            </a:r>
          </a:p>
          <a:p>
            <a:pPr>
              <a:lnSpc>
                <a:spcPct val="110000"/>
              </a:lnSpc>
            </a:pPr>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4F3E8C5-C642-4750-9DEB-ED2B46356D7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kern="1200" dirty="0" smtClean="0">
                <a:solidFill>
                  <a:schemeClr val="tx1"/>
                </a:solidFill>
                <a:latin typeface="+mn-lt"/>
                <a:ea typeface="+mn-ea"/>
                <a:cs typeface="+mn-cs"/>
              </a:rPr>
              <a:t>We know that compared to their non-abused peers, abused women have higher rates of reproductive problems such as:</a:t>
            </a:r>
          </a:p>
          <a:p>
            <a:pPr>
              <a:lnSpc>
                <a:spcPct val="110000"/>
              </a:lnSpc>
            </a:pPr>
            <a:endParaRPr lang="en-US" sz="1200" kern="1200" dirty="0" smtClean="0">
              <a:solidFill>
                <a:schemeClr val="tx1"/>
              </a:solidFill>
              <a:latin typeface="+mn-lt"/>
              <a:ea typeface="+mn-ea"/>
              <a:cs typeface="+mn-cs"/>
            </a:endParaRPr>
          </a:p>
          <a:p>
            <a:pPr marL="463550" lvl="0" indent="-119063">
              <a:lnSpc>
                <a:spcPct val="110000"/>
              </a:lnSpc>
              <a:buFont typeface="Arial" pitchFamily="34" charset="0"/>
              <a:buChar char="•"/>
            </a:pPr>
            <a:r>
              <a:rPr lang="en-US" sz="1200" kern="1200" dirty="0" smtClean="0">
                <a:solidFill>
                  <a:schemeClr val="tx1"/>
                </a:solidFill>
                <a:latin typeface="+mn-lt"/>
                <a:ea typeface="+mn-ea"/>
                <a:cs typeface="+mn-cs"/>
              </a:rPr>
              <a:t>unintended pregnancies</a:t>
            </a:r>
          </a:p>
          <a:p>
            <a:pPr marL="463550" lvl="0" indent="-119063">
              <a:lnSpc>
                <a:spcPct val="110000"/>
              </a:lnSpc>
              <a:buFont typeface="Arial" pitchFamily="34" charset="0"/>
              <a:buChar char="•"/>
            </a:pPr>
            <a:r>
              <a:rPr lang="en-US" sz="1200" kern="1200" dirty="0" smtClean="0">
                <a:solidFill>
                  <a:schemeClr val="tx1"/>
                </a:solidFill>
                <a:latin typeface="+mn-lt"/>
                <a:ea typeface="+mn-ea"/>
                <a:cs typeface="+mn-cs"/>
              </a:rPr>
              <a:t>abortions</a:t>
            </a:r>
          </a:p>
          <a:p>
            <a:pPr marL="463550" lvl="0" indent="-119063">
              <a:lnSpc>
                <a:spcPct val="110000"/>
              </a:lnSpc>
              <a:buFont typeface="Arial" pitchFamily="34" charset="0"/>
              <a:buChar char="•"/>
            </a:pPr>
            <a:r>
              <a:rPr lang="en-US" sz="1200" kern="1200" dirty="0" smtClean="0">
                <a:solidFill>
                  <a:schemeClr val="tx1"/>
                </a:solidFill>
                <a:latin typeface="+mn-lt"/>
                <a:ea typeface="+mn-ea"/>
                <a:cs typeface="+mn-cs"/>
              </a:rPr>
              <a:t>adverse pregnancies and neonatal and infant outcomes</a:t>
            </a:r>
          </a:p>
          <a:p>
            <a:pPr marL="463550" lvl="0" indent="-119063">
              <a:lnSpc>
                <a:spcPct val="110000"/>
              </a:lnSpc>
              <a:buFont typeface="Arial" pitchFamily="34" charset="0"/>
              <a:buChar char="•"/>
            </a:pPr>
            <a:r>
              <a:rPr lang="en-US" sz="1200" kern="1200" dirty="0" smtClean="0">
                <a:solidFill>
                  <a:schemeClr val="tx1"/>
                </a:solidFill>
                <a:latin typeface="+mn-lt"/>
                <a:ea typeface="+mn-ea"/>
                <a:cs typeface="+mn-cs"/>
              </a:rPr>
              <a:t>sexually transmitted infections (including HIV/AIDS)</a:t>
            </a: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17</a:t>
            </a:fld>
            <a:endParaRPr lang="en-US" dirty="0"/>
          </a:p>
        </p:txBody>
      </p:sp>
    </p:spTree>
    <p:extLst>
      <p:ext uri="{BB962C8B-B14F-4D97-AF65-F5344CB8AC3E}">
        <p14:creationId xmlns:p14="http://schemas.microsoft.com/office/powerpoint/2010/main" val="493510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kern="1200" dirty="0" smtClean="0">
                <a:solidFill>
                  <a:schemeClr val="tx1"/>
                </a:solidFill>
              </a:rPr>
              <a:t>Intimate Partner Violence (IPV) is the most common form of violence against women. A WHO study in 11 countries</a:t>
            </a:r>
            <a:r>
              <a:rPr lang="en-US" kern="1200" baseline="30000" dirty="0" smtClean="0">
                <a:solidFill>
                  <a:schemeClr val="tx1"/>
                </a:solidFill>
              </a:rPr>
              <a:t>1</a:t>
            </a:r>
            <a:r>
              <a:rPr lang="en-US" kern="1200" dirty="0" smtClean="0">
                <a:solidFill>
                  <a:schemeClr val="tx1"/>
                </a:solidFill>
              </a:rPr>
              <a:t> found that between 15% and 71% of women (depending on the country) who experienced physical or sexual violence by a husband or partner in their lifetime, had health problems, including:</a:t>
            </a:r>
          </a:p>
          <a:p>
            <a:pPr>
              <a:lnSpc>
                <a:spcPct val="110000"/>
              </a:lnSpc>
            </a:pPr>
            <a:endParaRPr lang="en-US" kern="1200" dirty="0" smtClean="0">
              <a:solidFill>
                <a:schemeClr val="tx1"/>
              </a:solidFill>
            </a:endParaRPr>
          </a:p>
          <a:p>
            <a:pPr marL="463550" lvl="0" indent="-119063">
              <a:lnSpc>
                <a:spcPct val="110000"/>
              </a:lnSpc>
              <a:buFont typeface="Arial" pitchFamily="34" charset="0"/>
              <a:buChar char="•"/>
            </a:pPr>
            <a:r>
              <a:rPr lang="en-US" b="1" kern="1200" dirty="0" smtClean="0">
                <a:solidFill>
                  <a:schemeClr val="tx1"/>
                </a:solidFill>
              </a:rPr>
              <a:t>high blood pressure</a:t>
            </a:r>
          </a:p>
          <a:p>
            <a:pPr marL="463550" lvl="0" indent="-119063">
              <a:lnSpc>
                <a:spcPct val="110000"/>
              </a:lnSpc>
              <a:buFont typeface="Arial" pitchFamily="34" charset="0"/>
              <a:buChar char="•"/>
            </a:pPr>
            <a:r>
              <a:rPr lang="en-US" b="1" kern="1200" dirty="0" smtClean="0">
                <a:solidFill>
                  <a:schemeClr val="tx1"/>
                </a:solidFill>
              </a:rPr>
              <a:t>high blood glucose</a:t>
            </a:r>
          </a:p>
          <a:p>
            <a:pPr marL="463550" lvl="0" indent="-119063">
              <a:lnSpc>
                <a:spcPct val="110000"/>
              </a:lnSpc>
              <a:buFont typeface="Arial" pitchFamily="34" charset="0"/>
              <a:buChar char="•"/>
            </a:pPr>
            <a:r>
              <a:rPr lang="en-US" b="1" kern="1200" dirty="0" smtClean="0">
                <a:solidFill>
                  <a:schemeClr val="tx1"/>
                </a:solidFill>
              </a:rPr>
              <a:t>overweight and obesity</a:t>
            </a:r>
          </a:p>
          <a:p>
            <a:pPr marL="463550" lvl="0" indent="-119063">
              <a:lnSpc>
                <a:spcPct val="110000"/>
              </a:lnSpc>
              <a:buFont typeface="Arial" pitchFamily="34" charset="0"/>
              <a:buChar char="•"/>
            </a:pPr>
            <a:r>
              <a:rPr lang="en-US" b="1" kern="1200" dirty="0" smtClean="0">
                <a:solidFill>
                  <a:schemeClr val="tx1"/>
                </a:solidFill>
              </a:rPr>
              <a:t>high cholesterol </a:t>
            </a:r>
          </a:p>
          <a:p>
            <a:pPr marL="463550" lvl="0" indent="-119063">
              <a:lnSpc>
                <a:spcPct val="110000"/>
              </a:lnSpc>
              <a:buFont typeface="Arial" pitchFamily="34" charset="0"/>
              <a:buChar char="•"/>
            </a:pPr>
            <a:r>
              <a:rPr lang="en-US" b="1" kern="1200" dirty="0" smtClean="0">
                <a:solidFill>
                  <a:schemeClr val="tx1"/>
                </a:solidFill>
              </a:rPr>
              <a:t>depression</a:t>
            </a:r>
          </a:p>
          <a:p>
            <a:pPr marL="463550" lvl="0" indent="-119063">
              <a:lnSpc>
                <a:spcPct val="110000"/>
              </a:lnSpc>
              <a:buFont typeface="Arial" pitchFamily="34" charset="0"/>
              <a:buChar char="•"/>
            </a:pPr>
            <a:r>
              <a:rPr lang="en-US" b="1" kern="1200" dirty="0" smtClean="0">
                <a:solidFill>
                  <a:schemeClr val="tx1"/>
                </a:solidFill>
              </a:rPr>
              <a:t>alcohol and substance abuse</a:t>
            </a:r>
          </a:p>
          <a:p>
            <a:pPr marL="463550" lvl="0" indent="-119063">
              <a:lnSpc>
                <a:spcPct val="110000"/>
              </a:lnSpc>
              <a:buFont typeface="Arial" pitchFamily="34" charset="0"/>
              <a:buChar char="•"/>
            </a:pPr>
            <a:r>
              <a:rPr lang="en-US" b="1" kern="1200" dirty="0" smtClean="0">
                <a:solidFill>
                  <a:schemeClr val="tx1"/>
                </a:solidFill>
              </a:rPr>
              <a:t>PTSD</a:t>
            </a:r>
          </a:p>
          <a:p>
            <a:pPr marL="463550" lvl="0" indent="-119063">
              <a:lnSpc>
                <a:spcPct val="110000"/>
              </a:lnSpc>
              <a:buFont typeface="Arial" pitchFamily="34" charset="0"/>
              <a:buChar char="•"/>
            </a:pPr>
            <a:r>
              <a:rPr lang="en-US" b="1" kern="1200" dirty="0" smtClean="0">
                <a:solidFill>
                  <a:schemeClr val="tx1"/>
                </a:solidFill>
              </a:rPr>
              <a:t>suicidal ideas and actions</a:t>
            </a:r>
          </a:p>
          <a:p>
            <a:pPr>
              <a:lnSpc>
                <a:spcPct val="110000"/>
              </a:lnSpc>
            </a:pPr>
            <a:r>
              <a:rPr lang="en-US" kern="1200" baseline="30000" dirty="0" smtClean="0">
                <a:solidFill>
                  <a:schemeClr val="tx1"/>
                </a:solidFill>
              </a:rPr>
              <a:t> </a:t>
            </a:r>
            <a:endParaRPr lang="en-US" kern="1200" dirty="0" smtClean="0">
              <a:solidFill>
                <a:schemeClr val="tx1"/>
              </a:solidFill>
            </a:endParaRPr>
          </a:p>
          <a:p>
            <a:pPr>
              <a:lnSpc>
                <a:spcPct val="110000"/>
              </a:lnSpc>
            </a:pPr>
            <a:r>
              <a:rPr lang="en-US" kern="1200" dirty="0" smtClean="0">
                <a:solidFill>
                  <a:schemeClr val="tx1"/>
                </a:solidFill>
              </a:rPr>
              <a:t>These diseases often limit the ability of women to manage other chronic illnesses such as diabetes and hypertension. </a:t>
            </a:r>
          </a:p>
          <a:p>
            <a:pPr>
              <a:lnSpc>
                <a:spcPct val="110000"/>
              </a:lnSpc>
            </a:pPr>
            <a:endParaRPr lang="en-US" kern="1200" dirty="0" smtClean="0">
              <a:solidFill>
                <a:schemeClr val="tx1"/>
              </a:solidFill>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b="1" i="1" u="sng" kern="1200" dirty="0" smtClean="0">
                <a:solidFill>
                  <a:schemeClr val="tx1"/>
                </a:solidFill>
              </a:rPr>
              <a:t>Fatalities</a:t>
            </a:r>
            <a:r>
              <a:rPr lang="en-US" b="1" kern="1200" dirty="0" smtClean="0">
                <a:solidFill>
                  <a:schemeClr val="tx1"/>
                </a:solidFill>
              </a:rPr>
              <a:t>:</a:t>
            </a:r>
            <a:r>
              <a:rPr lang="en-US" kern="1200" dirty="0" smtClean="0">
                <a:solidFill>
                  <a:schemeClr val="tx1"/>
                </a:solidFill>
              </a:rPr>
              <a:t> Intimate Partner violence may also be fatal. Studies from several countries (Australia, Canada, Israel, South Africa and the United States) show that between 40% and 70% of female murders were carried out by intimate partners.</a:t>
            </a:r>
          </a:p>
          <a:p>
            <a:pPr>
              <a:lnSpc>
                <a:spcPct val="110000"/>
              </a:lnSpc>
            </a:pPr>
            <a:endParaRPr lang="en-US" kern="1200" dirty="0" smtClean="0">
              <a:solidFill>
                <a:schemeClr val="tx1"/>
              </a:solidFill>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kern="1200" dirty="0" smtClean="0">
                <a:solidFill>
                  <a:schemeClr val="tx1"/>
                </a:solidFill>
                <a:latin typeface="+mn-lt"/>
                <a:ea typeface="+mn-ea"/>
                <a:cs typeface="+mn-cs"/>
              </a:rPr>
              <a:t>Additionally, in a recent Center for Disease Control (CDC) report in the United States, when compared to men and to women who did not experience abuse, women who experienced rape or stalking by any perpetrator or physical violence by an intimate partner in their lifetime were more likely to report:</a:t>
            </a:r>
          </a:p>
          <a:p>
            <a:pPr>
              <a:lnSpc>
                <a:spcPct val="110000"/>
              </a:lnSpc>
            </a:pPr>
            <a:endParaRPr lang="en-US" kern="1200" dirty="0" smtClean="0">
              <a:solidFill>
                <a:schemeClr val="tx1"/>
              </a:solidFill>
              <a:latin typeface="+mn-lt"/>
              <a:ea typeface="+mn-ea"/>
              <a:cs typeface="+mn-cs"/>
            </a:endParaRPr>
          </a:p>
          <a:p>
            <a:pPr marL="344488" lvl="0">
              <a:lnSpc>
                <a:spcPct val="110000"/>
              </a:lnSpc>
              <a:buFont typeface="Arial" pitchFamily="34" charset="0"/>
              <a:buChar char="•"/>
            </a:pPr>
            <a:r>
              <a:rPr lang="en-US" b="1" kern="1200" dirty="0" smtClean="0">
                <a:solidFill>
                  <a:schemeClr val="tx1"/>
                </a:solidFill>
                <a:latin typeface="+mn-lt"/>
                <a:ea typeface="+mn-ea"/>
                <a:cs typeface="+mn-cs"/>
              </a:rPr>
              <a:t>frequent headaches</a:t>
            </a:r>
          </a:p>
          <a:p>
            <a:pPr marL="344488" lvl="0">
              <a:lnSpc>
                <a:spcPct val="110000"/>
              </a:lnSpc>
              <a:buFont typeface="Arial" pitchFamily="34" charset="0"/>
              <a:buChar char="•"/>
            </a:pPr>
            <a:r>
              <a:rPr lang="en-US" b="1" kern="1200" dirty="0" smtClean="0">
                <a:solidFill>
                  <a:schemeClr val="tx1"/>
                </a:solidFill>
                <a:latin typeface="+mn-lt"/>
                <a:ea typeface="+mn-ea"/>
                <a:cs typeface="+mn-cs"/>
              </a:rPr>
              <a:t>chronic pain</a:t>
            </a:r>
          </a:p>
          <a:p>
            <a:pPr marL="344488" lvl="0">
              <a:lnSpc>
                <a:spcPct val="110000"/>
              </a:lnSpc>
              <a:buFont typeface="Arial" pitchFamily="34" charset="0"/>
              <a:buChar char="•"/>
            </a:pPr>
            <a:r>
              <a:rPr lang="en-US" b="1" kern="1200" dirty="0" smtClean="0">
                <a:solidFill>
                  <a:schemeClr val="tx1"/>
                </a:solidFill>
                <a:latin typeface="+mn-lt"/>
                <a:ea typeface="+mn-ea"/>
                <a:cs typeface="+mn-cs"/>
              </a:rPr>
              <a:t>difficulty with sleeping</a:t>
            </a:r>
          </a:p>
          <a:p>
            <a:pPr marL="344488" lvl="0">
              <a:lnSpc>
                <a:spcPct val="110000"/>
              </a:lnSpc>
              <a:buFont typeface="Arial" pitchFamily="34" charset="0"/>
              <a:buChar char="•"/>
            </a:pPr>
            <a:r>
              <a:rPr lang="en-US" b="1" kern="1200" dirty="0" smtClean="0">
                <a:solidFill>
                  <a:schemeClr val="tx1"/>
                </a:solidFill>
                <a:latin typeface="+mn-lt"/>
                <a:ea typeface="+mn-ea"/>
                <a:cs typeface="+mn-cs"/>
              </a:rPr>
              <a:t>activity limitations</a:t>
            </a:r>
          </a:p>
          <a:p>
            <a:pPr marL="344488" lvl="0">
              <a:lnSpc>
                <a:spcPct val="110000"/>
              </a:lnSpc>
              <a:buFont typeface="Arial" pitchFamily="34" charset="0"/>
              <a:buChar char="•"/>
            </a:pPr>
            <a:r>
              <a:rPr lang="en-US" b="1" kern="1200" dirty="0" smtClean="0">
                <a:solidFill>
                  <a:schemeClr val="tx1"/>
                </a:solidFill>
                <a:latin typeface="+mn-lt"/>
                <a:ea typeface="+mn-ea"/>
                <a:cs typeface="+mn-cs"/>
              </a:rPr>
              <a:t>poor physical health</a:t>
            </a:r>
          </a:p>
          <a:p>
            <a:pPr marL="344488" lvl="0">
              <a:lnSpc>
                <a:spcPct val="110000"/>
              </a:lnSpc>
              <a:buFont typeface="Arial" pitchFamily="34" charset="0"/>
              <a:buChar char="•"/>
            </a:pPr>
            <a:r>
              <a:rPr lang="en-US" b="1" kern="1200" dirty="0" smtClean="0">
                <a:solidFill>
                  <a:schemeClr val="tx1"/>
                </a:solidFill>
                <a:latin typeface="+mn-lt"/>
                <a:ea typeface="+mn-ea"/>
                <a:cs typeface="+mn-cs"/>
              </a:rPr>
              <a:t>poor mental health </a:t>
            </a:r>
          </a:p>
          <a:p>
            <a:pPr marL="344488" lvl="0">
              <a:lnSpc>
                <a:spcPct val="110000"/>
              </a:lnSpc>
              <a:buFont typeface="Arial" pitchFamily="34" charset="0"/>
              <a:buChar char="•"/>
            </a:pPr>
            <a:r>
              <a:rPr lang="en-US" b="1" kern="1200" dirty="0" smtClean="0">
                <a:solidFill>
                  <a:schemeClr val="tx1"/>
                </a:solidFill>
                <a:latin typeface="+mn-lt"/>
                <a:ea typeface="+mn-ea"/>
                <a:cs typeface="+mn-cs"/>
              </a:rPr>
              <a:t>asthma</a:t>
            </a:r>
          </a:p>
          <a:p>
            <a:pPr marL="344488" lvl="0">
              <a:lnSpc>
                <a:spcPct val="110000"/>
              </a:lnSpc>
              <a:buFont typeface="Arial" pitchFamily="34" charset="0"/>
              <a:buChar char="•"/>
            </a:pPr>
            <a:r>
              <a:rPr lang="en-US" b="1" kern="1200" dirty="0" smtClean="0">
                <a:solidFill>
                  <a:schemeClr val="tx1"/>
                </a:solidFill>
                <a:latin typeface="+mn-lt"/>
                <a:ea typeface="+mn-ea"/>
                <a:cs typeface="+mn-cs"/>
              </a:rPr>
              <a:t>irritable bowel syndrome</a:t>
            </a:r>
          </a:p>
          <a:p>
            <a:pPr marL="344488" lvl="0">
              <a:lnSpc>
                <a:spcPct val="110000"/>
              </a:lnSpc>
              <a:buFont typeface="Arial" pitchFamily="34" charset="0"/>
              <a:buChar char="•"/>
            </a:pPr>
            <a:r>
              <a:rPr lang="en-US" b="1" kern="1200" dirty="0" smtClean="0">
                <a:solidFill>
                  <a:schemeClr val="tx1"/>
                </a:solidFill>
                <a:latin typeface="+mn-lt"/>
                <a:ea typeface="+mn-ea"/>
                <a:cs typeface="+mn-cs"/>
              </a:rPr>
              <a:t>diabetes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114800"/>
          </a:xfrm>
        </p:spPr>
        <p:txBody>
          <a:bodyPr>
            <a:normAutofit/>
          </a:bodyPr>
          <a:lstStyle/>
          <a:p>
            <a:pPr>
              <a:lnSpc>
                <a:spcPct val="110000"/>
              </a:lnSpc>
            </a:pPr>
            <a:r>
              <a:rPr lang="en-US" b="1" kern="1200" dirty="0" smtClean="0">
                <a:solidFill>
                  <a:schemeClr val="tx1"/>
                </a:solidFill>
                <a:latin typeface="+mn-lt"/>
                <a:ea typeface="+mn-ea"/>
                <a:cs typeface="+mn-cs"/>
              </a:rPr>
              <a:t>Health Consequences during Pregnancy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Among pregnant women with a history of abuse, there is a significantly higher rate of complications during pregnancy, such as:</a:t>
            </a:r>
          </a:p>
          <a:p>
            <a:pPr>
              <a:lnSpc>
                <a:spcPct val="110000"/>
              </a:lnSpc>
            </a:pPr>
            <a:endParaRPr lang="en-US" kern="1200" dirty="0" smtClean="0">
              <a:solidFill>
                <a:schemeClr val="tx1"/>
              </a:solidFill>
              <a:latin typeface="+mn-lt"/>
              <a:ea typeface="+mn-ea"/>
              <a:cs typeface="+mn-cs"/>
            </a:endParaRPr>
          </a:p>
          <a:p>
            <a:pPr marL="344488" lvl="0">
              <a:lnSpc>
                <a:spcPct val="110000"/>
              </a:lnSpc>
              <a:buFont typeface="Arial" pitchFamily="34" charset="0"/>
              <a:buChar char="•"/>
            </a:pPr>
            <a:r>
              <a:rPr lang="en-US" b="1" kern="1200" dirty="0" smtClean="0">
                <a:solidFill>
                  <a:schemeClr val="tx1"/>
                </a:solidFill>
                <a:latin typeface="+mn-lt"/>
                <a:ea typeface="+mn-ea"/>
                <a:cs typeface="+mn-cs"/>
              </a:rPr>
              <a:t>low weight gain</a:t>
            </a:r>
          </a:p>
          <a:p>
            <a:pPr marL="344488" lvl="0">
              <a:lnSpc>
                <a:spcPct val="110000"/>
              </a:lnSpc>
              <a:buFont typeface="Arial" pitchFamily="34" charset="0"/>
              <a:buChar char="•"/>
            </a:pPr>
            <a:r>
              <a:rPr lang="en-US" b="1" kern="1200" dirty="0" smtClean="0">
                <a:solidFill>
                  <a:schemeClr val="tx1"/>
                </a:solidFill>
                <a:latin typeface="+mn-lt"/>
                <a:ea typeface="+mn-ea"/>
                <a:cs typeface="+mn-cs"/>
              </a:rPr>
              <a:t>anemia</a:t>
            </a:r>
          </a:p>
          <a:p>
            <a:pPr marL="344488" lvl="0">
              <a:lnSpc>
                <a:spcPct val="110000"/>
              </a:lnSpc>
              <a:buFont typeface="Arial" pitchFamily="34" charset="0"/>
              <a:buChar char="•"/>
            </a:pPr>
            <a:r>
              <a:rPr lang="en-US" b="1" kern="1200" dirty="0" smtClean="0">
                <a:solidFill>
                  <a:schemeClr val="tx1"/>
                </a:solidFill>
                <a:latin typeface="+mn-lt"/>
                <a:ea typeface="+mn-ea"/>
                <a:cs typeface="+mn-cs"/>
              </a:rPr>
              <a:t>infections</a:t>
            </a:r>
          </a:p>
          <a:p>
            <a:pPr marL="344488" lvl="0">
              <a:lnSpc>
                <a:spcPct val="110000"/>
              </a:lnSpc>
              <a:buFont typeface="Arial" pitchFamily="34" charset="0"/>
              <a:buChar char="•"/>
            </a:pPr>
            <a:r>
              <a:rPr lang="en-US" b="1" kern="1200" dirty="0" smtClean="0">
                <a:solidFill>
                  <a:schemeClr val="tx1"/>
                </a:solidFill>
                <a:latin typeface="+mn-lt"/>
                <a:ea typeface="+mn-ea"/>
                <a:cs typeface="+mn-cs"/>
              </a:rPr>
              <a:t>first and second trimester bleeding</a:t>
            </a:r>
          </a:p>
          <a:p>
            <a:pPr marL="344488" lvl="0">
              <a:lnSpc>
                <a:spcPct val="110000"/>
              </a:lnSpc>
              <a:buFont typeface="Arial" pitchFamily="34" charset="0"/>
              <a:buChar char="•"/>
            </a:pPr>
            <a:r>
              <a:rPr lang="en-US" b="1" kern="1200" dirty="0" smtClean="0">
                <a:solidFill>
                  <a:schemeClr val="tx1"/>
                </a:solidFill>
                <a:latin typeface="+mn-lt"/>
                <a:ea typeface="+mn-ea"/>
                <a:cs typeface="+mn-cs"/>
              </a:rPr>
              <a:t>depression</a:t>
            </a:r>
          </a:p>
          <a:p>
            <a:pPr marL="344488" lvl="0">
              <a:lnSpc>
                <a:spcPct val="110000"/>
              </a:lnSpc>
              <a:buFont typeface="Arial" pitchFamily="34" charset="0"/>
              <a:buChar char="•"/>
            </a:pPr>
            <a:r>
              <a:rPr lang="en-US" b="1" kern="1200" dirty="0" smtClean="0">
                <a:solidFill>
                  <a:schemeClr val="tx1"/>
                </a:solidFill>
                <a:latin typeface="+mn-lt"/>
                <a:ea typeface="+mn-ea"/>
                <a:cs typeface="+mn-cs"/>
              </a:rPr>
              <a:t>suicidal tendencies</a:t>
            </a:r>
          </a:p>
          <a:p>
            <a:pPr marL="344488" lvl="0">
              <a:lnSpc>
                <a:spcPct val="110000"/>
              </a:lnSpc>
              <a:buFont typeface="Arial" pitchFamily="34" charset="0"/>
              <a:buChar char="•"/>
            </a:pPr>
            <a:r>
              <a:rPr lang="en-US" b="1" kern="1200" dirty="0" smtClean="0">
                <a:solidFill>
                  <a:schemeClr val="tx1"/>
                </a:solidFill>
                <a:latin typeface="+mn-lt"/>
                <a:ea typeface="+mn-ea"/>
                <a:cs typeface="+mn-cs"/>
              </a:rPr>
              <a:t>use of tobacco and/or alcohol</a:t>
            </a:r>
          </a:p>
          <a:p>
            <a:pPr marL="344488" lvl="0">
              <a:lnSpc>
                <a:spcPct val="110000"/>
              </a:lnSpc>
              <a:buFont typeface="Arial" pitchFamily="34" charset="0"/>
              <a:buChar char="•"/>
            </a:pPr>
            <a:r>
              <a:rPr lang="en-US" b="1" kern="1200" dirty="0" smtClean="0">
                <a:solidFill>
                  <a:schemeClr val="tx1"/>
                </a:solidFill>
                <a:latin typeface="+mn-lt"/>
                <a:ea typeface="+mn-ea"/>
                <a:cs typeface="+mn-cs"/>
              </a:rPr>
              <a:t>illicit drug use</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pPr>
              <a:lnSpc>
                <a:spcPct val="110000"/>
              </a:lnSpc>
            </a:pPr>
            <a:r>
              <a:rPr lang="en-US" b="1" kern="1200" dirty="0" smtClean="0">
                <a:solidFill>
                  <a:schemeClr val="tx1"/>
                </a:solidFill>
                <a:latin typeface="+mn-lt"/>
                <a:ea typeface="+mn-ea"/>
                <a:cs typeface="+mn-cs"/>
              </a:rPr>
              <a:t>Health Consequences for Girls</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Prevalence of child abuse also has epidemic proportions. Many children of both sexes suffer from physical and emotional maltreatment, sexual abuse, neglect, and commercial or other exploitation. According to the WHO</a:t>
            </a:r>
            <a:r>
              <a:rPr lang="en-US" kern="1200" baseline="30000" dirty="0" smtClean="0">
                <a:solidFill>
                  <a:schemeClr val="tx1"/>
                </a:solidFill>
                <a:latin typeface="+mn-lt"/>
                <a:ea typeface="+mn-ea"/>
                <a:cs typeface="+mn-cs"/>
              </a:rPr>
              <a:t>1</a:t>
            </a:r>
            <a:r>
              <a:rPr lang="en-US" kern="1200" dirty="0" smtClean="0">
                <a:solidFill>
                  <a:schemeClr val="tx1"/>
                </a:solidFill>
                <a:latin typeface="+mn-lt"/>
                <a:ea typeface="+mn-ea"/>
                <a:cs typeface="+mn-cs"/>
              </a:rPr>
              <a:t>, the evidence available indicates that girls are far more likely than boys to suffer sexual abuse.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Worldwide, child abuse has both immediate and long-term consequences for the health of women and contributes significantly to:</a:t>
            </a:r>
          </a:p>
          <a:p>
            <a:pPr>
              <a:lnSpc>
                <a:spcPct val="110000"/>
              </a:lnSpc>
            </a:pPr>
            <a:endParaRPr lang="en-US" kern="1200" dirty="0" smtClean="0">
              <a:solidFill>
                <a:schemeClr val="tx1"/>
              </a:solidFill>
              <a:latin typeface="+mn-lt"/>
              <a:ea typeface="+mn-ea"/>
              <a:cs typeface="+mn-cs"/>
            </a:endParaRPr>
          </a:p>
          <a:p>
            <a:pPr marL="344488" lvl="0">
              <a:lnSpc>
                <a:spcPct val="110000"/>
              </a:lnSpc>
              <a:buFont typeface="Arial" pitchFamily="34" charset="0"/>
              <a:buChar char="•"/>
            </a:pPr>
            <a:r>
              <a:rPr lang="en-US" b="1" kern="1200" dirty="0" smtClean="0">
                <a:solidFill>
                  <a:schemeClr val="tx1"/>
                </a:solidFill>
                <a:latin typeface="+mn-lt"/>
                <a:ea typeface="+mn-ea"/>
                <a:cs typeface="+mn-cs"/>
              </a:rPr>
              <a:t>depression</a:t>
            </a:r>
          </a:p>
          <a:p>
            <a:pPr marL="344488" lvl="0">
              <a:lnSpc>
                <a:spcPct val="110000"/>
              </a:lnSpc>
              <a:buFont typeface="Arial" pitchFamily="34" charset="0"/>
              <a:buChar char="•"/>
            </a:pPr>
            <a:r>
              <a:rPr lang="en-US" b="1" kern="1200" dirty="0" smtClean="0">
                <a:solidFill>
                  <a:schemeClr val="tx1"/>
                </a:solidFill>
                <a:latin typeface="+mn-lt"/>
                <a:ea typeface="+mn-ea"/>
                <a:cs typeface="+mn-cs"/>
              </a:rPr>
              <a:t>alcohol and drug use and dependence</a:t>
            </a:r>
          </a:p>
          <a:p>
            <a:pPr marL="344488" lvl="0">
              <a:lnSpc>
                <a:spcPct val="110000"/>
              </a:lnSpc>
              <a:buFont typeface="Arial" pitchFamily="34" charset="0"/>
              <a:buChar char="•"/>
            </a:pPr>
            <a:r>
              <a:rPr lang="en-US" b="1" kern="1200" dirty="0" smtClean="0">
                <a:solidFill>
                  <a:schemeClr val="tx1"/>
                </a:solidFill>
                <a:latin typeface="+mn-lt"/>
                <a:ea typeface="+mn-ea"/>
                <a:cs typeface="+mn-cs"/>
              </a:rPr>
              <a:t>panic disorder</a:t>
            </a:r>
          </a:p>
          <a:p>
            <a:pPr marL="344488" lvl="0">
              <a:lnSpc>
                <a:spcPct val="110000"/>
              </a:lnSpc>
              <a:buFont typeface="Arial" pitchFamily="34" charset="0"/>
              <a:buChar char="•"/>
            </a:pPr>
            <a:r>
              <a:rPr lang="en-US" b="1" kern="1200" dirty="0" smtClean="0">
                <a:solidFill>
                  <a:schemeClr val="tx1"/>
                </a:solidFill>
                <a:latin typeface="+mn-lt"/>
                <a:ea typeface="+mn-ea"/>
                <a:cs typeface="+mn-cs"/>
              </a:rPr>
              <a:t>post-traumatic stress disorder (PTSD)</a:t>
            </a:r>
          </a:p>
          <a:p>
            <a:pPr marL="344488" lvl="0">
              <a:lnSpc>
                <a:spcPct val="110000"/>
              </a:lnSpc>
              <a:buFont typeface="Arial" pitchFamily="34" charset="0"/>
              <a:buChar char="•"/>
            </a:pPr>
            <a:r>
              <a:rPr lang="en-US" b="1" kern="1200" dirty="0" smtClean="0">
                <a:solidFill>
                  <a:schemeClr val="tx1"/>
                </a:solidFill>
                <a:latin typeface="+mn-lt"/>
                <a:ea typeface="+mn-ea"/>
                <a:cs typeface="+mn-cs"/>
              </a:rPr>
              <a:t>suicide attempts  </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Autofit/>
          </a:bodyPr>
          <a:lstStyle/>
          <a:p>
            <a:pPr>
              <a:lnSpc>
                <a:spcPct val="110000"/>
              </a:lnSpc>
            </a:pPr>
            <a:r>
              <a:rPr lang="en-US" b="1" kern="1200" dirty="0" smtClean="0">
                <a:solidFill>
                  <a:schemeClr val="tx1"/>
                </a:solidFill>
                <a:latin typeface="+mn-lt"/>
                <a:ea typeface="+mn-ea"/>
                <a:cs typeface="+mn-cs"/>
              </a:rPr>
              <a:t>Harm to Children</a:t>
            </a:r>
          </a:p>
          <a:p>
            <a:pPr>
              <a:lnSpc>
                <a:spcPct val="110000"/>
              </a:lnSpc>
            </a:pPr>
            <a:endParaRPr lang="en-US" b="1"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In the US, a study of low-income pre-school children in Michigan found that nearly half (46.7%) of the children in the study had been exposed to at least one incident of mild or severe violence in the family. Another study shows that fifty percent (50%) of men who frequently assault their wives frequently assault their children also, and the U.S. Advisory Board on Child Abuse and Neglect suggests that domestic violence is likely the single major precursor to child abuse and neglect fatalities. In the United States, an important group of studies shows the link between adverse childhood experiences (ACE) such as abuse, neglect, and witnessed abuse, to negative physical and mental health outcomes later in adulthood. </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Compared to children with no abuse history, children exposed to abuse had higher risk for:</a:t>
            </a:r>
          </a:p>
          <a:p>
            <a:pPr marL="171450" indent="-171450">
              <a:lnSpc>
                <a:spcPct val="110000"/>
              </a:lnSpc>
              <a:buFont typeface="Arial"/>
              <a:buChar char="•"/>
            </a:pPr>
            <a:r>
              <a:rPr lang="en-US" b="1" kern="1200" dirty="0" smtClean="0">
                <a:solidFill>
                  <a:schemeClr val="tx1"/>
                </a:solidFill>
              </a:rPr>
              <a:t>cardiovascular disease </a:t>
            </a:r>
          </a:p>
          <a:p>
            <a:pPr marL="171450" indent="-171450">
              <a:lnSpc>
                <a:spcPct val="110000"/>
              </a:lnSpc>
              <a:buFont typeface="Arial"/>
              <a:buChar char="•"/>
            </a:pPr>
            <a:r>
              <a:rPr lang="en-US" b="1" kern="1200" dirty="0" smtClean="0">
                <a:solidFill>
                  <a:schemeClr val="tx1"/>
                </a:solidFill>
              </a:rPr>
              <a:t>type 2 diabetes</a:t>
            </a:r>
          </a:p>
          <a:p>
            <a:pPr marL="171450" indent="-171450">
              <a:lnSpc>
                <a:spcPct val="110000"/>
              </a:lnSpc>
              <a:buFont typeface="Arial"/>
              <a:buChar char="•"/>
            </a:pPr>
            <a:r>
              <a:rPr lang="en-US" b="1" kern="1200" dirty="0" err="1" smtClean="0">
                <a:solidFill>
                  <a:schemeClr val="tx1"/>
                </a:solidFill>
              </a:rPr>
              <a:t>dysregulated</a:t>
            </a:r>
            <a:r>
              <a:rPr lang="en-US" b="1" kern="1200" dirty="0" smtClean="0">
                <a:solidFill>
                  <a:schemeClr val="tx1"/>
                </a:solidFill>
              </a:rPr>
              <a:t> immune system</a:t>
            </a:r>
          </a:p>
          <a:p>
            <a:pPr marL="171450" indent="-171450">
              <a:lnSpc>
                <a:spcPct val="110000"/>
              </a:lnSpc>
              <a:buFont typeface="Arial"/>
              <a:buChar char="•"/>
            </a:pPr>
            <a:r>
              <a:rPr lang="en-US" b="1" kern="1200" dirty="0" smtClean="0">
                <a:solidFill>
                  <a:schemeClr val="tx1"/>
                </a:solidFill>
              </a:rPr>
              <a:t>substance abuse</a:t>
            </a:r>
          </a:p>
          <a:p>
            <a:pPr marL="171450" indent="-171450">
              <a:lnSpc>
                <a:spcPct val="110000"/>
              </a:lnSpc>
              <a:buFont typeface="Arial"/>
              <a:buChar char="•"/>
            </a:pPr>
            <a:r>
              <a:rPr lang="en-US" b="1" kern="1200" dirty="0" smtClean="0">
                <a:solidFill>
                  <a:schemeClr val="tx1"/>
                </a:solidFill>
              </a:rPr>
              <a:t>depression</a:t>
            </a:r>
            <a:endParaRPr lang="en-US" b="1" dirty="0"/>
          </a:p>
          <a:p>
            <a:pPr marL="171450" indent="-171450">
              <a:lnSpc>
                <a:spcPct val="110000"/>
              </a:lnSpc>
              <a:buFont typeface="Arial"/>
              <a:buChar char="•"/>
            </a:pPr>
            <a:r>
              <a:rPr lang="en-US" b="1" kern="1200" dirty="0" smtClean="0">
                <a:solidFill>
                  <a:schemeClr val="tx1"/>
                </a:solidFill>
              </a:rPr>
              <a:t>cancer</a:t>
            </a:r>
            <a:endParaRPr lang="en-US" b="1" dirty="0"/>
          </a:p>
          <a:p>
            <a:pPr marL="171450" indent="-171450">
              <a:lnSpc>
                <a:spcPct val="110000"/>
              </a:lnSpc>
              <a:buFont typeface="Arial"/>
              <a:buChar char="•"/>
            </a:pPr>
            <a:r>
              <a:rPr lang="en-US" b="1" kern="1200" dirty="0" smtClean="0">
                <a:solidFill>
                  <a:schemeClr val="tx1"/>
                </a:solidFill>
              </a:rPr>
              <a:t>obesity</a:t>
            </a:r>
            <a:endParaRPr lang="en-US" b="1" dirty="0"/>
          </a:p>
          <a:p>
            <a:pPr marL="171450" indent="-171450">
              <a:lnSpc>
                <a:spcPct val="110000"/>
              </a:lnSpc>
              <a:buFont typeface="Arial"/>
              <a:buChar char="•"/>
            </a:pPr>
            <a:r>
              <a:rPr lang="en-US" b="1" kern="1200" dirty="0" smtClean="0">
                <a:solidFill>
                  <a:schemeClr val="tx1"/>
                </a:solidFill>
              </a:rPr>
              <a:t>overweight</a:t>
            </a:r>
            <a:endParaRPr lang="en-US" b="1" dirty="0"/>
          </a:p>
          <a:p>
            <a:pPr marL="171450" indent="-171450">
              <a:lnSpc>
                <a:spcPct val="110000"/>
              </a:lnSpc>
              <a:buFont typeface="Arial"/>
              <a:buChar char="•"/>
            </a:pPr>
            <a:r>
              <a:rPr lang="en-US" b="1" kern="1200" dirty="0" smtClean="0">
                <a:solidFill>
                  <a:schemeClr val="tx1"/>
                </a:solidFill>
              </a:rPr>
              <a:t>premature mortality</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Also noted in US studies were changes in brain structure, such as evidence of smaller frontal lobes, negative psychological consequences and poor mental health outcomes which further influence the body’s stress load, impacting the physical health and quality of life of the trauma survivor.</a:t>
            </a:r>
          </a:p>
        </p:txBody>
      </p:sp>
      <p:sp>
        <p:nvSpPr>
          <p:cNvPr id="4" name="Slide Number Placeholder 3"/>
          <p:cNvSpPr>
            <a:spLocks noGrp="1"/>
          </p:cNvSpPr>
          <p:nvPr>
            <p:ph type="sldNum" sz="quarter" idx="10"/>
          </p:nvPr>
        </p:nvSpPr>
        <p:spPr/>
        <p:txBody>
          <a:bodyPr/>
          <a:lstStyle/>
          <a:p>
            <a:fld id="{F4F3E8C5-C642-4750-9DEB-ED2B46356D7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10000"/>
              </a:lnSpc>
            </a:pPr>
            <a:r>
              <a:rPr lang="en-US" kern="1200" dirty="0" smtClean="0">
                <a:solidFill>
                  <a:schemeClr val="tx1"/>
                </a:solidFill>
                <a:latin typeface="+mn-lt"/>
                <a:ea typeface="+mn-ea"/>
                <a:cs typeface="+mn-cs"/>
              </a:rPr>
              <a:t>Victims and child witnesses of violence often experience fear, shame, guilt, and stigma. These negative emotions contribute to severe burdens of mental and emotional problems, particularly depression and post traumatic stress disorder (PTSD) as noted by the World Health Organization in 2010.</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10000"/>
              </a:lnSpc>
            </a:pPr>
            <a:r>
              <a:rPr lang="en-US" b="1" kern="1200" dirty="0" smtClean="0">
                <a:solidFill>
                  <a:schemeClr val="tx1"/>
                </a:solidFill>
                <a:latin typeface="+mn-lt"/>
                <a:ea typeface="+mn-ea"/>
                <a:cs typeface="+mn-cs"/>
              </a:rPr>
              <a:t>Witnessing Domestic Violence </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Witnessed abuse is considered by some as serious as child abuse. Certainly, the physical and mental health consequences do testify to that. Children who witness domestic violence are more likely to exhibit behavioral and physical health problems, including:</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depression</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anxiety</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suicide attempts</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drug and alcohol abuse</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posttraumatic stress disorder (such as bed-wetting or nightmares)</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allergies</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asthma</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gastrointestinal problems</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headache</a:t>
            </a:r>
          </a:p>
          <a:p>
            <a:pPr marL="463550" lvl="0" indent="-119063">
              <a:lnSpc>
                <a:spcPct val="110000"/>
              </a:lnSpc>
              <a:buFont typeface="Arial" pitchFamily="34" charset="0"/>
              <a:buChar char="•"/>
              <a:tabLst>
                <a:tab pos="569913" algn="l"/>
              </a:tabLst>
            </a:pPr>
            <a:r>
              <a:rPr lang="en-US" sz="1200" b="1" kern="1200" dirty="0" smtClean="0">
                <a:solidFill>
                  <a:schemeClr val="tx1"/>
                </a:solidFill>
                <a:latin typeface="+mn-lt"/>
                <a:ea typeface="+mn-ea"/>
                <a:cs typeface="+mn-cs"/>
              </a:rPr>
              <a:t>flu</a:t>
            </a:r>
          </a:p>
          <a:p>
            <a:pPr>
              <a:lnSpc>
                <a:spcPct val="110000"/>
              </a:lnSpc>
            </a:pPr>
            <a:r>
              <a:rPr lang="en-US" sz="1200" kern="1200" dirty="0" smtClean="0">
                <a:solidFill>
                  <a:schemeClr val="tx1"/>
                </a:solidFill>
                <a:latin typeface="+mn-lt"/>
                <a:ea typeface="+mn-ea"/>
                <a:cs typeface="+mn-cs"/>
              </a:rPr>
              <a:t> </a:t>
            </a:r>
          </a:p>
          <a:p>
            <a:pPr>
              <a:lnSpc>
                <a:spcPct val="110000"/>
              </a:lnSpc>
            </a:pPr>
            <a:r>
              <a:rPr lang="en-US" sz="1200" kern="1200" dirty="0" smtClean="0">
                <a:solidFill>
                  <a:schemeClr val="tx1"/>
                </a:solidFill>
                <a:latin typeface="+mn-lt"/>
                <a:ea typeface="+mn-ea"/>
                <a:cs typeface="+mn-cs"/>
              </a:rPr>
              <a:t>The above health consequences offer strong evidence that violence against women and girls is a serious public health problem. Prevention strategies and the development of protective factors in women and girls can have a positive impact to reduce these health consequences. It is important to be aware of the many long-term harmful effect of abuse on the health of women and girls. It is important to recognize how, as a health problem, violence against women weakens our communities and our nations. It is vital to do all in our power to make known the health consequences and the high cost of abuse.</a:t>
            </a: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25</a:t>
            </a:fld>
            <a:endParaRPr lang="en-US" dirty="0"/>
          </a:p>
        </p:txBody>
      </p:sp>
    </p:spTree>
    <p:extLst>
      <p:ext uri="{BB962C8B-B14F-4D97-AF65-F5344CB8AC3E}">
        <p14:creationId xmlns:p14="http://schemas.microsoft.com/office/powerpoint/2010/main" val="2340166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457200"/>
            <a:ext cx="2743200" cy="2057400"/>
          </a:xfrm>
        </p:spPr>
      </p:sp>
      <p:sp>
        <p:nvSpPr>
          <p:cNvPr id="3" name="Notes Placeholder 2"/>
          <p:cNvSpPr>
            <a:spLocks noGrp="1"/>
          </p:cNvSpPr>
          <p:nvPr>
            <p:ph type="body" idx="1"/>
          </p:nvPr>
        </p:nvSpPr>
        <p:spPr>
          <a:xfrm>
            <a:off x="685800" y="2590800"/>
            <a:ext cx="5486400" cy="5867400"/>
          </a:xfrm>
        </p:spPr>
        <p:txBody>
          <a:bodyPr>
            <a:normAutofit lnSpcReduction="10000"/>
          </a:bodyPr>
          <a:lstStyle/>
          <a:p>
            <a:pPr>
              <a:lnSpc>
                <a:spcPct val="130000"/>
              </a:lnSpc>
            </a:pPr>
            <a:r>
              <a:rPr lang="en-US" b="1" kern="1200" dirty="0" smtClean="0">
                <a:solidFill>
                  <a:schemeClr val="tx1"/>
                </a:solidFill>
              </a:rPr>
              <a:t>WHAT TO DO</a:t>
            </a:r>
            <a:endParaRPr lang="en-US" kern="1200" dirty="0" smtClean="0">
              <a:solidFill>
                <a:schemeClr val="tx1"/>
              </a:solidFill>
            </a:endParaRPr>
          </a:p>
          <a:p>
            <a:pPr marL="344488" lvl="0" indent="-119063">
              <a:lnSpc>
                <a:spcPct val="130000"/>
              </a:lnSpc>
              <a:buFont typeface="Arial" pitchFamily="34" charset="0"/>
              <a:buChar char="•"/>
              <a:tabLst>
                <a:tab pos="511175" algn="l"/>
              </a:tabLst>
            </a:pPr>
            <a:r>
              <a:rPr lang="en-US" kern="1200" dirty="0" smtClean="0">
                <a:solidFill>
                  <a:schemeClr val="tx1"/>
                </a:solidFill>
              </a:rPr>
              <a:t>Pray for wisdom</a:t>
            </a:r>
          </a:p>
          <a:p>
            <a:pPr marL="344488" lvl="0" indent="-119063">
              <a:lnSpc>
                <a:spcPct val="130000"/>
              </a:lnSpc>
              <a:buFont typeface="Arial" pitchFamily="34" charset="0"/>
              <a:buChar char="•"/>
              <a:tabLst>
                <a:tab pos="511175" algn="l"/>
              </a:tabLst>
            </a:pPr>
            <a:r>
              <a:rPr lang="en-US" kern="1200" dirty="0" smtClean="0">
                <a:solidFill>
                  <a:schemeClr val="tx1"/>
                </a:solidFill>
              </a:rPr>
              <a:t>Assess your safety and develop a safety plan</a:t>
            </a:r>
          </a:p>
          <a:p>
            <a:pPr marL="344488" lvl="0" indent="-119063">
              <a:lnSpc>
                <a:spcPct val="130000"/>
              </a:lnSpc>
              <a:buFont typeface="Arial" pitchFamily="34" charset="0"/>
              <a:buChar char="•"/>
              <a:tabLst>
                <a:tab pos="511175" algn="l"/>
              </a:tabLst>
            </a:pPr>
            <a:r>
              <a:rPr lang="en-US" kern="1200" dirty="0" smtClean="0">
                <a:solidFill>
                  <a:schemeClr val="tx1"/>
                </a:solidFill>
              </a:rPr>
              <a:t>Call your local hotline as needed</a:t>
            </a:r>
          </a:p>
          <a:p>
            <a:pPr marL="344488" lvl="0" indent="-119063">
              <a:lnSpc>
                <a:spcPct val="130000"/>
              </a:lnSpc>
              <a:buFont typeface="Arial" pitchFamily="34" charset="0"/>
              <a:buChar char="•"/>
              <a:tabLst>
                <a:tab pos="511175" algn="l"/>
              </a:tabLst>
            </a:pPr>
            <a:r>
              <a:rPr lang="en-US" kern="1200" dirty="0" smtClean="0">
                <a:solidFill>
                  <a:schemeClr val="tx1"/>
                </a:solidFill>
              </a:rPr>
              <a:t>Identify 2 or 3 people you trust to reach out to if in danger</a:t>
            </a:r>
          </a:p>
          <a:p>
            <a:pPr marL="344488" lvl="0" indent="-119063">
              <a:lnSpc>
                <a:spcPct val="130000"/>
              </a:lnSpc>
              <a:buFont typeface="Arial" pitchFamily="34" charset="0"/>
              <a:buChar char="•"/>
              <a:tabLst>
                <a:tab pos="511175" algn="l"/>
              </a:tabLst>
            </a:pPr>
            <a:r>
              <a:rPr lang="en-US" kern="1200" dirty="0" smtClean="0">
                <a:solidFill>
                  <a:schemeClr val="tx1"/>
                </a:solidFill>
              </a:rPr>
              <a:t>Learn to say NO</a:t>
            </a:r>
          </a:p>
          <a:p>
            <a:pPr marL="344488" lvl="0" indent="-119063">
              <a:lnSpc>
                <a:spcPct val="130000"/>
              </a:lnSpc>
              <a:buFont typeface="Arial" pitchFamily="34" charset="0"/>
              <a:buChar char="•"/>
              <a:tabLst>
                <a:tab pos="511175" algn="l"/>
              </a:tabLst>
            </a:pPr>
            <a:r>
              <a:rPr lang="en-US" kern="1200" dirty="0" smtClean="0">
                <a:solidFill>
                  <a:schemeClr val="tx1"/>
                </a:solidFill>
              </a:rPr>
              <a:t>Be assertive</a:t>
            </a:r>
          </a:p>
          <a:p>
            <a:pPr marL="344488" lvl="0" indent="-119063">
              <a:lnSpc>
                <a:spcPct val="130000"/>
              </a:lnSpc>
              <a:buFont typeface="Arial" pitchFamily="34" charset="0"/>
              <a:buChar char="•"/>
              <a:tabLst>
                <a:tab pos="511175" algn="l"/>
              </a:tabLst>
            </a:pPr>
            <a:r>
              <a:rPr lang="en-US" kern="1200" dirty="0" smtClean="0">
                <a:solidFill>
                  <a:schemeClr val="tx1"/>
                </a:solidFill>
              </a:rPr>
              <a:t>Get involved in advocacy</a:t>
            </a:r>
          </a:p>
          <a:p>
            <a:pPr marL="344488" lvl="0" indent="-119063">
              <a:lnSpc>
                <a:spcPct val="130000"/>
              </a:lnSpc>
              <a:buFont typeface="Arial" pitchFamily="34" charset="0"/>
              <a:buChar char="•"/>
              <a:tabLst>
                <a:tab pos="511175" algn="l"/>
              </a:tabLst>
            </a:pPr>
            <a:r>
              <a:rPr lang="en-US" kern="1200" dirty="0" smtClean="0">
                <a:solidFill>
                  <a:schemeClr val="tx1"/>
                </a:solidFill>
              </a:rPr>
              <a:t>Educate women and men to prevent violence</a:t>
            </a:r>
          </a:p>
          <a:p>
            <a:pPr marL="344488" lvl="0" indent="-119063">
              <a:lnSpc>
                <a:spcPct val="130000"/>
              </a:lnSpc>
              <a:buFont typeface="Arial" pitchFamily="34" charset="0"/>
              <a:buChar char="•"/>
              <a:tabLst>
                <a:tab pos="511175" algn="l"/>
              </a:tabLst>
            </a:pPr>
            <a:r>
              <a:rPr lang="en-US" kern="1200" dirty="0" smtClean="0">
                <a:solidFill>
                  <a:schemeClr val="tx1"/>
                </a:solidFill>
              </a:rPr>
              <a:t>Teach boys that it is not okay to hurt girls or women</a:t>
            </a:r>
          </a:p>
          <a:p>
            <a:pPr marL="344488" lvl="0" indent="-119063">
              <a:lnSpc>
                <a:spcPct val="130000"/>
              </a:lnSpc>
              <a:buFont typeface="Arial" pitchFamily="34" charset="0"/>
              <a:buChar char="•"/>
              <a:tabLst>
                <a:tab pos="511175" algn="l"/>
              </a:tabLst>
            </a:pPr>
            <a:r>
              <a:rPr lang="en-US" kern="1200" dirty="0" smtClean="0">
                <a:solidFill>
                  <a:schemeClr val="tx1"/>
                </a:solidFill>
              </a:rPr>
              <a:t>Use GCWM Abuse Day materials on the fourth Sabbath in August every year</a:t>
            </a:r>
          </a:p>
          <a:p>
            <a:pPr marL="344488" lvl="0" indent="-119063">
              <a:lnSpc>
                <a:spcPct val="130000"/>
              </a:lnSpc>
              <a:buFont typeface="Arial" pitchFamily="34" charset="0"/>
              <a:buChar char="•"/>
              <a:tabLst>
                <a:tab pos="511175" algn="l"/>
              </a:tabLst>
            </a:pPr>
            <a:r>
              <a:rPr lang="en-US" kern="1200" dirty="0" smtClean="0">
                <a:solidFill>
                  <a:schemeClr val="tx1"/>
                </a:solidFill>
              </a:rPr>
              <a:t>Urge your pastor to preach about this problem</a:t>
            </a:r>
          </a:p>
          <a:p>
            <a:pPr marL="344488" lvl="0" indent="-119063">
              <a:lnSpc>
                <a:spcPct val="130000"/>
              </a:lnSpc>
              <a:buFont typeface="Arial" pitchFamily="34" charset="0"/>
              <a:buChar char="•"/>
              <a:tabLst>
                <a:tab pos="511175" algn="l"/>
              </a:tabLst>
            </a:pPr>
            <a:r>
              <a:rPr lang="en-US" kern="1200" dirty="0" smtClean="0">
                <a:solidFill>
                  <a:schemeClr val="tx1"/>
                </a:solidFill>
              </a:rPr>
              <a:t>Sign the END IT NOW petition and pledge</a:t>
            </a:r>
          </a:p>
          <a:p>
            <a:pPr marL="344488" lvl="0" indent="-119063">
              <a:lnSpc>
                <a:spcPct val="130000"/>
              </a:lnSpc>
              <a:buFont typeface="Arial" pitchFamily="34" charset="0"/>
              <a:buChar char="•"/>
              <a:tabLst>
                <a:tab pos="511175" algn="l"/>
              </a:tabLst>
            </a:pPr>
            <a:r>
              <a:rPr lang="en-US" kern="1200" dirty="0" smtClean="0">
                <a:solidFill>
                  <a:schemeClr val="tx1"/>
                </a:solidFill>
              </a:rPr>
              <a:t>March in parades for END IT NOW</a:t>
            </a:r>
          </a:p>
          <a:p>
            <a:pPr marL="344488" lvl="0" indent="-119063">
              <a:lnSpc>
                <a:spcPct val="130000"/>
              </a:lnSpc>
              <a:buFont typeface="Arial" pitchFamily="34" charset="0"/>
              <a:buChar char="•"/>
              <a:tabLst>
                <a:tab pos="511175" algn="l"/>
              </a:tabLst>
            </a:pPr>
            <a:r>
              <a:rPr lang="en-US" kern="1200" dirty="0" smtClean="0">
                <a:solidFill>
                  <a:schemeClr val="tx1"/>
                </a:solidFill>
              </a:rPr>
              <a:t>Watch and share the END IT NOW video</a:t>
            </a:r>
          </a:p>
          <a:p>
            <a:pPr marL="344488" lvl="0" indent="-119063">
              <a:lnSpc>
                <a:spcPct val="130000"/>
              </a:lnSpc>
              <a:buFont typeface="Arial" pitchFamily="34" charset="0"/>
              <a:buChar char="•"/>
              <a:tabLst>
                <a:tab pos="511175" algn="l"/>
              </a:tabLst>
            </a:pPr>
            <a:r>
              <a:rPr lang="en-US" kern="1200" dirty="0" smtClean="0">
                <a:solidFill>
                  <a:schemeClr val="tx1"/>
                </a:solidFill>
              </a:rPr>
              <a:t>Tell your own story</a:t>
            </a:r>
          </a:p>
          <a:p>
            <a:pPr marL="344488" lvl="0" indent="-119063">
              <a:lnSpc>
                <a:spcPct val="130000"/>
              </a:lnSpc>
              <a:buFont typeface="Arial" pitchFamily="34" charset="0"/>
              <a:buChar char="•"/>
              <a:tabLst>
                <a:tab pos="511175" algn="l"/>
              </a:tabLst>
            </a:pPr>
            <a:r>
              <a:rPr lang="en-US" kern="1200" dirty="0" smtClean="0">
                <a:solidFill>
                  <a:schemeClr val="tx1"/>
                </a:solidFill>
              </a:rPr>
              <a:t>Ensure that there are adequate health services for women in your area</a:t>
            </a:r>
          </a:p>
          <a:p>
            <a:pPr marL="344488" lvl="0" indent="-119063">
              <a:lnSpc>
                <a:spcPct val="130000"/>
              </a:lnSpc>
              <a:buFont typeface="Arial" pitchFamily="34" charset="0"/>
              <a:buChar char="•"/>
              <a:tabLst>
                <a:tab pos="511175" algn="l"/>
              </a:tabLst>
            </a:pPr>
            <a:r>
              <a:rPr lang="en-US" kern="1200" dirty="0" smtClean="0">
                <a:solidFill>
                  <a:schemeClr val="tx1"/>
                </a:solidFill>
              </a:rPr>
              <a:t>Write, blog, join networks </a:t>
            </a:r>
          </a:p>
          <a:p>
            <a:pPr marL="344488" lvl="0" indent="-119063">
              <a:lnSpc>
                <a:spcPct val="130000"/>
              </a:lnSpc>
              <a:buFont typeface="Arial" pitchFamily="34" charset="0"/>
              <a:buChar char="•"/>
              <a:tabLst>
                <a:tab pos="511175" algn="l"/>
              </a:tabLst>
            </a:pPr>
            <a:r>
              <a:rPr lang="en-US" kern="1200" dirty="0" smtClean="0">
                <a:solidFill>
                  <a:schemeClr val="tx1"/>
                </a:solidFill>
              </a:rPr>
              <a:t>Provide a camp for abused women</a:t>
            </a:r>
          </a:p>
          <a:p>
            <a:pPr marL="344488" lvl="0" indent="-119063">
              <a:lnSpc>
                <a:spcPct val="130000"/>
              </a:lnSpc>
              <a:buFont typeface="Arial" pitchFamily="34" charset="0"/>
              <a:buChar char="•"/>
              <a:tabLst>
                <a:tab pos="511175" algn="l"/>
              </a:tabLst>
            </a:pPr>
            <a:r>
              <a:rPr lang="en-US" kern="1200" dirty="0" smtClean="0">
                <a:solidFill>
                  <a:schemeClr val="tx1"/>
                </a:solidFill>
              </a:rPr>
              <a:t>Be a member of your conference committee </a:t>
            </a:r>
          </a:p>
          <a:p>
            <a:pPr marL="344488" lvl="0" indent="-119063">
              <a:lnSpc>
                <a:spcPct val="130000"/>
              </a:lnSpc>
              <a:buFont typeface="Arial" pitchFamily="34" charset="0"/>
              <a:buChar char="•"/>
              <a:tabLst>
                <a:tab pos="511175" algn="l"/>
              </a:tabLst>
            </a:pPr>
            <a:r>
              <a:rPr lang="en-US" kern="1200" dirty="0" smtClean="0">
                <a:solidFill>
                  <a:schemeClr val="tx1"/>
                </a:solidFill>
              </a:rPr>
              <a:t>Help set up a shelter, or volunteer at an existing one</a:t>
            </a:r>
          </a:p>
          <a:p>
            <a:pPr marL="344488" lvl="0" indent="-119063">
              <a:lnSpc>
                <a:spcPct val="130000"/>
              </a:lnSpc>
              <a:buFont typeface="Arial" pitchFamily="34" charset="0"/>
              <a:buChar char="•"/>
              <a:tabLst>
                <a:tab pos="511175" algn="l"/>
              </a:tabLst>
            </a:pPr>
            <a:r>
              <a:rPr lang="en-US" kern="1200" dirty="0" smtClean="0">
                <a:solidFill>
                  <a:schemeClr val="tx1"/>
                </a:solidFill>
              </a:rPr>
              <a:t>Speak up in your community and government</a:t>
            </a:r>
          </a:p>
          <a:p>
            <a:pPr marL="344488" lvl="0" indent="-119063">
              <a:lnSpc>
                <a:spcPct val="130000"/>
              </a:lnSpc>
              <a:buFont typeface="Arial" pitchFamily="34" charset="0"/>
              <a:buChar char="•"/>
              <a:tabLst>
                <a:tab pos="511175" algn="l"/>
              </a:tabLst>
            </a:pPr>
            <a:r>
              <a:rPr lang="en-US" kern="1200" dirty="0" smtClean="0">
                <a:solidFill>
                  <a:schemeClr val="tx1"/>
                </a:solidFill>
              </a:rPr>
              <a:t>Encourage young women to become lawyers, educators, preachers, etc.</a:t>
            </a:r>
          </a:p>
          <a:p>
            <a:pPr marL="344488" lvl="0" indent="-119063">
              <a:lnSpc>
                <a:spcPct val="130000"/>
              </a:lnSpc>
              <a:buFont typeface="Arial" pitchFamily="34" charset="0"/>
              <a:buChar char="•"/>
              <a:tabLst>
                <a:tab pos="511175" algn="l"/>
              </a:tabLst>
            </a:pPr>
            <a:r>
              <a:rPr lang="en-US" kern="1200" dirty="0" smtClean="0">
                <a:solidFill>
                  <a:schemeClr val="tx1"/>
                </a:solidFill>
              </a:rPr>
              <a:t>Challenge and help change traditional norms</a:t>
            </a:r>
          </a:p>
          <a:p>
            <a:pPr>
              <a:lnSpc>
                <a:spcPct val="130000"/>
              </a:lnSpc>
            </a:pPr>
            <a:r>
              <a:rPr lang="en-US" b="1" kern="1200" dirty="0" smtClean="0">
                <a:solidFill>
                  <a:schemeClr val="tx1"/>
                </a:solidFill>
              </a:rPr>
              <a:t> </a:t>
            </a:r>
            <a:endParaRPr lang="en-US" kern="1200" dirty="0" smtClean="0">
              <a:solidFill>
                <a:schemeClr val="tx1"/>
              </a:solidFill>
            </a:endParaRPr>
          </a:p>
          <a:p>
            <a:pPr>
              <a:lnSpc>
                <a:spcPct val="13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20000"/>
              </a:lnSpc>
            </a:pPr>
            <a:r>
              <a:rPr lang="en-US" b="1" kern="1200" dirty="0" smtClean="0">
                <a:solidFill>
                  <a:schemeClr val="tx1"/>
                </a:solidFill>
                <a:latin typeface="+mn-lt"/>
                <a:ea typeface="+mn-ea"/>
                <a:cs typeface="+mn-cs"/>
              </a:rPr>
              <a:t>PREVENTION: BUILDING PROTECTIVE FACTORS</a:t>
            </a:r>
          </a:p>
          <a:p>
            <a:pPr>
              <a:lnSpc>
                <a:spcPct val="120000"/>
              </a:lnSpc>
            </a:pPr>
            <a:endParaRPr lang="en-US" kern="1200" dirty="0" smtClean="0">
              <a:solidFill>
                <a:schemeClr val="tx1"/>
              </a:solidFill>
              <a:latin typeface="+mn-lt"/>
              <a:ea typeface="+mn-ea"/>
              <a:cs typeface="+mn-cs"/>
            </a:endParaRPr>
          </a:p>
          <a:p>
            <a:pPr>
              <a:lnSpc>
                <a:spcPct val="120000"/>
              </a:lnSpc>
            </a:pPr>
            <a:r>
              <a:rPr lang="en-US" kern="1200" dirty="0" smtClean="0">
                <a:solidFill>
                  <a:schemeClr val="tx1"/>
                </a:solidFill>
                <a:latin typeface="+mn-lt"/>
                <a:ea typeface="+mn-ea"/>
                <a:cs typeface="+mn-cs"/>
              </a:rPr>
              <a:t>You do not need to be rich to prevent or stop abuse and to cultivate healthy relationships. However, it does require an investment of time, the will to intentionally set priorities, and the decision to make choices wisely. Here are some effective practical ideas that can assist you in building healthy and supportive relationships at home.</a:t>
            </a:r>
          </a:p>
          <a:p>
            <a:pPr>
              <a:lnSpc>
                <a:spcPct val="120000"/>
              </a:lnSpc>
            </a:pPr>
            <a:r>
              <a:rPr lang="en-US" b="1" kern="1200" dirty="0" smtClean="0">
                <a:solidFill>
                  <a:schemeClr val="tx1"/>
                </a:solidFill>
                <a:latin typeface="+mn-lt"/>
                <a:ea typeface="+mn-ea"/>
                <a:cs typeface="+mn-cs"/>
              </a:rPr>
              <a:t> </a:t>
            </a:r>
            <a:endParaRPr lang="en-US" kern="1200" dirty="0" smtClean="0">
              <a:solidFill>
                <a:schemeClr val="tx1"/>
              </a:solidFill>
              <a:latin typeface="+mn-lt"/>
              <a:ea typeface="+mn-ea"/>
              <a:cs typeface="+mn-cs"/>
            </a:endParaRPr>
          </a:p>
          <a:p>
            <a:pPr marL="342900" indent="-342900">
              <a:lnSpc>
                <a:spcPct val="120000"/>
              </a:lnSpc>
              <a:buFont typeface="+mj-lt"/>
              <a:buAutoNum type="arabicPeriod"/>
            </a:pPr>
            <a:r>
              <a:rPr lang="en-US" b="1" i="1" kern="1200" dirty="0" smtClean="0">
                <a:solidFill>
                  <a:schemeClr val="tx1"/>
                </a:solidFill>
                <a:latin typeface="+mn-lt"/>
                <a:ea typeface="+mn-ea"/>
                <a:cs typeface="+mn-cs"/>
              </a:rPr>
              <a:t>Include family worship in your daily schedule, and seek God’s presence as a family.</a:t>
            </a:r>
            <a:r>
              <a:rPr lang="en-US" b="1" i="0" kern="1200" baseline="0" dirty="0" smtClean="0">
                <a:solidFill>
                  <a:schemeClr val="tx1"/>
                </a:solidFill>
                <a:latin typeface="+mn-lt"/>
                <a:ea typeface="+mn-ea"/>
                <a:cs typeface="+mn-cs"/>
              </a:rPr>
              <a:t> </a:t>
            </a:r>
            <a:r>
              <a:rPr lang="en-US" kern="1200" dirty="0" smtClean="0">
                <a:solidFill>
                  <a:schemeClr val="tx1"/>
                </a:solidFill>
                <a:latin typeface="+mn-lt"/>
                <a:ea typeface="+mn-ea"/>
                <a:cs typeface="+mn-cs"/>
              </a:rPr>
              <a:t>One of the important protective factors is to include family worship in the daily schedule. The family that prays together and seeks God’s will for them together is building resilience factors. A solid spiritual foundation is a major protective factor, and angels can make the home a little piece of heaven on earth, for “the sweetest type of heaven is a home where the Spirit of the Lord presides.” </a:t>
            </a:r>
          </a:p>
          <a:p>
            <a:pPr marL="342900" indent="-342900">
              <a:lnSpc>
                <a:spcPct val="120000"/>
              </a:lnSpc>
              <a:buFont typeface="+mj-lt"/>
              <a:buAutoNum type="arabicPeriod"/>
            </a:pPr>
            <a:r>
              <a:rPr lang="en-US" b="1" i="1" kern="1200" dirty="0" smtClean="0">
                <a:solidFill>
                  <a:schemeClr val="tx1"/>
                </a:solidFill>
                <a:latin typeface="+mn-lt"/>
                <a:ea typeface="+mn-ea"/>
                <a:cs typeface="+mn-cs"/>
              </a:rPr>
              <a:t> Make quality time for face-to-face interactions. </a:t>
            </a:r>
            <a:r>
              <a:rPr lang="en-US" kern="1200" dirty="0" smtClean="0">
                <a:solidFill>
                  <a:schemeClr val="tx1"/>
                </a:solidFill>
                <a:latin typeface="+mn-lt"/>
                <a:ea typeface="+mn-ea"/>
                <a:cs typeface="+mn-cs"/>
              </a:rPr>
              <a:t>Sometimes in their busy lives people choose to relate to others on social media or the internet, with little family time spent talking to each other in person. In order to invest in healthy relationships at home, we must include time for one-on-one interactions as a family. Give each member of the family quality time; listen to them, their concerns and interests, their struggles and joys.   This will build a strong bond that will hold through rough of life.</a:t>
            </a:r>
          </a:p>
          <a:p>
            <a:pPr marL="342900" indent="-342900">
              <a:lnSpc>
                <a:spcPct val="120000"/>
              </a:lnSpc>
              <a:buFont typeface="+mj-lt"/>
              <a:buAutoNum type="arabicPeriod"/>
            </a:pPr>
            <a:r>
              <a:rPr lang="en-US" b="1" i="1" kern="1200" dirty="0" smtClean="0">
                <a:solidFill>
                  <a:schemeClr val="tx1"/>
                </a:solidFill>
                <a:latin typeface="+mn-lt"/>
                <a:ea typeface="+mn-ea"/>
                <a:cs typeface="+mn-cs"/>
              </a:rPr>
              <a:t>Take time to share meals as a family. </a:t>
            </a:r>
            <a:r>
              <a:rPr lang="en-US" kern="1200" dirty="0" smtClean="0">
                <a:solidFill>
                  <a:schemeClr val="tx1"/>
                </a:solidFill>
                <a:latin typeface="+mn-lt"/>
                <a:ea typeface="+mn-ea"/>
                <a:cs typeface="+mn-cs"/>
              </a:rPr>
              <a:t>There is plenty of evidence that eating family meals together can play a large part in reducing at-risk behavior in children and youth, but this time is also important for healthy relationships among adults. When the TV is turned off and people can talk and listen to each other, family bonds are strengthened. </a:t>
            </a:r>
          </a:p>
          <a:p>
            <a:pPr marL="0" indent="0">
              <a:lnSpc>
                <a:spcPct val="120000"/>
              </a:lnSpc>
              <a:buFont typeface="+mj-lt"/>
              <a:buNone/>
            </a:pPr>
            <a:endParaRPr lang="en-US" sz="110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i="1" kern="1200" dirty="0" smtClean="0">
                <a:solidFill>
                  <a:schemeClr val="tx1"/>
                </a:solidFill>
              </a:rPr>
              <a:t>4. Cultivate love, kindness, courtesy and respect for each other. </a:t>
            </a:r>
            <a:r>
              <a:rPr lang="en-US" kern="1200" dirty="0" smtClean="0">
                <a:solidFill>
                  <a:schemeClr val="tx1"/>
                </a:solidFill>
              </a:rPr>
              <a:t>A hallmark of healthy relationships behind closed doors is to be intentional about being courteous, loving and kind to each other. Words of respect and kindness can do much to ensure a pleasant and happy atmosphere in the home. On the other hand, if there is conflict between parents, the children will mirror the same spirit. We are reminded that “our happiness depends upon this cultivation of love, sympathy, and true courtesy to one another,” and “if the will of God is fulfilled, the husband and wife will respect each other and cultivate love and confidence.”</a:t>
            </a:r>
          </a:p>
          <a:p>
            <a:pPr>
              <a:lnSpc>
                <a:spcPct val="110000"/>
              </a:lnSpc>
            </a:pPr>
            <a:r>
              <a:rPr lang="en-US" kern="1200" dirty="0" smtClean="0">
                <a:solidFill>
                  <a:schemeClr val="tx1"/>
                </a:solidFill>
              </a:rPr>
              <a:t> </a:t>
            </a:r>
          </a:p>
          <a:p>
            <a:pPr>
              <a:lnSpc>
                <a:spcPct val="110000"/>
              </a:lnSpc>
            </a:pPr>
            <a:r>
              <a:rPr lang="en-US" b="1" kern="1200" dirty="0" smtClean="0">
                <a:solidFill>
                  <a:schemeClr val="tx1"/>
                </a:solidFill>
              </a:rPr>
              <a:t>5. </a:t>
            </a:r>
            <a:r>
              <a:rPr lang="en-US" b="1" i="1" kern="1200" dirty="0" smtClean="0">
                <a:solidFill>
                  <a:schemeClr val="tx1"/>
                </a:solidFill>
              </a:rPr>
              <a:t>Forgive one another</a:t>
            </a:r>
            <a:r>
              <a:rPr lang="en-US" i="1" kern="1200" dirty="0" smtClean="0">
                <a:solidFill>
                  <a:schemeClr val="tx1"/>
                </a:solidFill>
              </a:rPr>
              <a:t>.</a:t>
            </a:r>
            <a:r>
              <a:rPr lang="en-US" kern="1200" dirty="0" smtClean="0">
                <a:solidFill>
                  <a:schemeClr val="tx1"/>
                </a:solidFill>
              </a:rPr>
              <a:t> Forgiveness brings healing, not only to the person who is forgiven but also to the one who forgives. Carrying bitterness and an unforgiving attitude will negatively impact our health. However, the healing process of forgiving someone may not necessarily bring reconciliation. For instance, in the case of violence or abuse, forgiving may sometimes include leaving the relationship, setting limits for interactions with a “toxic” or abusive person, or making them accountable for their actions. The critical aspect of forgiveness is to pray for the one who hurt us and sincerely wish them well. We will not always have approval of everyone, and we must accept that. However, we are reminded to “do all we can to live in peace with everyone,“ (</a:t>
            </a:r>
            <a:r>
              <a:rPr lang="en-US" kern="1200" smtClean="0">
                <a:solidFill>
                  <a:schemeClr val="tx1"/>
                </a:solidFill>
              </a:rPr>
              <a:t>Romans 12:18</a:t>
            </a:r>
            <a:r>
              <a:rPr lang="en-US" kern="1200" baseline="0" smtClean="0">
                <a:solidFill>
                  <a:schemeClr val="tx1"/>
                </a:solidFill>
              </a:rPr>
              <a:t> </a:t>
            </a:r>
            <a:r>
              <a:rPr lang="en-US" kern="1200" smtClean="0">
                <a:solidFill>
                  <a:schemeClr val="tx1"/>
                </a:solidFill>
              </a:rPr>
              <a:t>NIV</a:t>
            </a:r>
            <a:r>
              <a:rPr lang="en-US" kern="1200" dirty="0" smtClean="0">
                <a:solidFill>
                  <a:schemeClr val="tx1"/>
                </a:solidFill>
              </a:rPr>
              <a:t>) and to forgive those who have hurt us in any way. The benefits will be invaluable not only in this life but in the life to come. </a:t>
            </a: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019800"/>
          </a:xfrm>
        </p:spPr>
        <p:txBody>
          <a:bodyPr>
            <a:noAutofit/>
          </a:bodyPr>
          <a:lstStyle/>
          <a:p>
            <a:pPr>
              <a:lnSpc>
                <a:spcPct val="110000"/>
              </a:lnSpc>
            </a:pPr>
            <a:r>
              <a:rPr lang="en-US" b="1" kern="1200" dirty="0" smtClean="0">
                <a:solidFill>
                  <a:schemeClr val="tx1"/>
                </a:solidFill>
                <a:latin typeface="+mn-lt"/>
                <a:ea typeface="+mn-ea"/>
                <a:cs typeface="+mn-cs"/>
              </a:rPr>
              <a:t>FACT:</a:t>
            </a:r>
            <a:r>
              <a:rPr lang="en-US" kern="1200" dirty="0" smtClean="0">
                <a:solidFill>
                  <a:schemeClr val="tx1"/>
                </a:solidFill>
                <a:latin typeface="+mn-lt"/>
                <a:ea typeface="+mn-ea"/>
                <a:cs typeface="+mn-cs"/>
              </a:rPr>
              <a:t> In Rosetto, Pennsylvania, a study looked at the link between social support and health. The researchers discovered that the incidence of heart disease in this little town was 50% lower than that in the two neighboring towns, despite the same health risks. The difference was that Rosetto was composed of a close, supportive group of religious Italian immigrants. During the years that they maintained a high level of social connectedness, strong family ties and a nurturing community, residents had a lower incidence of heart disease; but as the town gradually changed and the closeness of the community began to weaken, the heart disease rates increased to the same levels as in the neighboring towns.</a:t>
            </a:r>
          </a:p>
          <a:p>
            <a:pPr>
              <a:lnSpc>
                <a:spcPct val="110000"/>
              </a:lnSpc>
            </a:pPr>
            <a:endParaRPr lang="en-US" b="1"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HOPE:</a:t>
            </a:r>
            <a:r>
              <a:rPr lang="en-US" kern="1200" dirty="0" smtClean="0">
                <a:solidFill>
                  <a:schemeClr val="tx1"/>
                </a:solidFill>
                <a:latin typeface="+mn-lt"/>
                <a:ea typeface="+mn-ea"/>
                <a:cs typeface="+mn-cs"/>
              </a:rPr>
              <a:t> Being part of a supportive community, such as a church family or a community of faith, can go a long way toward facilitating whole person health and helping one cope in the face of trauma or abuse.</a:t>
            </a:r>
          </a:p>
          <a:p>
            <a:pPr>
              <a:lnSpc>
                <a:spcPct val="110000"/>
              </a:lnSpc>
            </a:pPr>
            <a:r>
              <a:rPr lang="en-US"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F4F3E8C5-C642-4750-9DEB-ED2B46356D7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10000"/>
              </a:lnSpc>
            </a:pPr>
            <a:r>
              <a:rPr lang="en-US" b="1" dirty="0" smtClean="0"/>
              <a:t>ONE WOMAN’S STORY</a:t>
            </a:r>
            <a:endParaRPr lang="en-US" dirty="0"/>
          </a:p>
          <a:p>
            <a:pPr>
              <a:lnSpc>
                <a:spcPct val="110000"/>
              </a:lnSpc>
            </a:pPr>
            <a:r>
              <a:rPr lang="en-US" dirty="0"/>
              <a:t> </a:t>
            </a:r>
          </a:p>
          <a:p>
            <a:pPr>
              <a:lnSpc>
                <a:spcPct val="110000"/>
              </a:lnSpc>
            </a:pPr>
            <a:r>
              <a:rPr lang="en-US" dirty="0"/>
              <a:t>Meet Ana. At age 24 she had many health problems but had never discussed them with a doctor. She felt a glimmer of hope when she learned about the signs and symptoms of depression and anxiety during a Women’s Ministries congress.  Deciding to share her struggles with a nurse, Ana told her that since the age of three she had been physically beaten by her parents for wetting her bed. As she grew older, her incontinent episodes continued and so did the beatings. The constant fear of being hurt for something beyond her control seemed to be more than she could bear.  She felt ashamed and helpless. When she reached adolescence, her incontinence became less frequent, but she started experiencing nightmares and anxiety attacks. “I felt ashamed and thought no one would ever want to marry me,”’ she said in a timid voice. “But I thank God I did get married to a kind man.”</a:t>
            </a:r>
          </a:p>
          <a:p>
            <a:pPr>
              <a:lnSpc>
                <a:spcPct val="110000"/>
              </a:lnSpc>
            </a:pPr>
            <a:r>
              <a:rPr lang="en-US" dirty="0"/>
              <a:t> </a:t>
            </a:r>
          </a:p>
          <a:p>
            <a:pPr>
              <a:lnSpc>
                <a:spcPct val="110000"/>
              </a:lnSpc>
            </a:pPr>
            <a:r>
              <a:rPr lang="en-US" dirty="0"/>
              <a:t>Thanks to her supportive husband, Ana’s incontinence lessened, but the nightmares and headaches continued. Often when waking from a terrifying dream, she would feel the bed sheets soaked. Would she ever get over this problem? Why was this still happening? Ana also had panic attacks, and she would burst with palpitations and shortness of breath. Somehow she was able to conceal this from her husband and did not tell him for fear of rejection. As she was sharing her painful experience with the nurse, Ana said she was ashamed and longed to be healed from the headaches, the palpitations, and the emotional pain. When asked about what made her feel better, she said “When I pray and sing to God I feel better. My fears and problems seem to shrink.” </a:t>
            </a:r>
            <a:endParaRPr lang="en-US" dirty="0" smtClean="0"/>
          </a:p>
          <a:p>
            <a:pPr>
              <a:lnSpc>
                <a:spcPct val="110000"/>
              </a:lnSpc>
            </a:pPr>
            <a:endParaRPr lang="en-US" dirty="0"/>
          </a:p>
          <a:p>
            <a:pPr>
              <a:lnSpc>
                <a:spcPct val="110000"/>
              </a:lnSpc>
            </a:pPr>
            <a:r>
              <a:rPr lang="en-US" dirty="0"/>
              <a:t>Ana’s symptoms are not uncommon in post-traumatic stress disorder (PTSD), an illness suffered by some who have experienced traumatic events.  Like her, many women struggle quietly with physical, social, mental and emotional issues resulting from abuse or violence that may have started early in their life.</a:t>
            </a: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200" b="1" kern="1200" dirty="0" smtClean="0">
                <a:solidFill>
                  <a:schemeClr val="tx1"/>
                </a:solidFill>
                <a:latin typeface="+mn-lt"/>
                <a:ea typeface="+mn-ea"/>
                <a:cs typeface="+mn-cs"/>
              </a:rPr>
              <a:t>FACT:</a:t>
            </a:r>
            <a:r>
              <a:rPr lang="en-US" sz="1200" kern="1200" dirty="0" smtClean="0">
                <a:solidFill>
                  <a:schemeClr val="tx1"/>
                </a:solidFill>
                <a:latin typeface="+mn-lt"/>
                <a:ea typeface="+mn-ea"/>
                <a:cs typeface="+mn-cs"/>
              </a:rPr>
              <a:t> A powerful study on supportive relationships and the risk of death was done in Alameda County, California, and followed over 7,000 people. The results of the study demonstrated that those who were lonely and isolated had a three times higher mortality rate compared to those with many social contacts. Thus, the amount of social support someone has is linked to longer life and is a predictor of better health.</a:t>
            </a:r>
          </a:p>
          <a:p>
            <a:pPr>
              <a:lnSpc>
                <a:spcPct val="110000"/>
              </a:lnSpc>
            </a:pPr>
            <a:endParaRPr lang="en-US" sz="1200" b="1" kern="1200" dirty="0" smtClean="0">
              <a:solidFill>
                <a:schemeClr val="tx1"/>
              </a:solidFill>
              <a:latin typeface="+mn-lt"/>
              <a:ea typeface="+mn-ea"/>
              <a:cs typeface="+mn-cs"/>
            </a:endParaRPr>
          </a:p>
          <a:p>
            <a:pPr>
              <a:lnSpc>
                <a:spcPct val="110000"/>
              </a:lnSpc>
            </a:pPr>
            <a:r>
              <a:rPr lang="en-US" sz="1200" b="1" kern="1200" dirty="0" smtClean="0">
                <a:solidFill>
                  <a:schemeClr val="tx1"/>
                </a:solidFill>
                <a:latin typeface="+mn-lt"/>
                <a:ea typeface="+mn-ea"/>
                <a:cs typeface="+mn-cs"/>
              </a:rPr>
              <a:t>HOPE:</a:t>
            </a:r>
            <a:r>
              <a:rPr lang="en-US" sz="1200" kern="1200" dirty="0" smtClean="0">
                <a:solidFill>
                  <a:schemeClr val="tx1"/>
                </a:solidFill>
                <a:latin typeface="+mn-lt"/>
                <a:ea typeface="+mn-ea"/>
                <a:cs typeface="+mn-cs"/>
              </a:rPr>
              <a:t> If you are feeling lonely or isolated, or if you have currently or previously experienced any form of abuse, reach out for help today. Make a new friend. Join a group with similar interests. Volunteer for an activity that involves you with other people. Be sure to speak to someone you trust, and seek God’s help. </a:t>
            </a:r>
            <a:endParaRPr lang="en-US" sz="1200"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30</a:t>
            </a:fld>
            <a:endParaRPr lang="en-US" dirty="0"/>
          </a:p>
        </p:txBody>
      </p:sp>
    </p:spTree>
    <p:extLst>
      <p:ext uri="{BB962C8B-B14F-4D97-AF65-F5344CB8AC3E}">
        <p14:creationId xmlns:p14="http://schemas.microsoft.com/office/powerpoint/2010/main" val="3027894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HOPE:</a:t>
            </a:r>
            <a:r>
              <a:rPr lang="en-US" kern="1200" dirty="0" smtClean="0">
                <a:solidFill>
                  <a:schemeClr val="tx1"/>
                </a:solidFill>
                <a:latin typeface="+mn-lt"/>
                <a:ea typeface="+mn-ea"/>
                <a:cs typeface="+mn-cs"/>
              </a:rPr>
              <a:t> You may also call the national hotline for domestic violence (1800-799-7233). There are some greats phone apps that can provide assistance to ensure your safety (</a:t>
            </a:r>
            <a:r>
              <a:rPr lang="en-US" i="1" kern="1200" dirty="0" smtClean="0">
                <a:solidFill>
                  <a:schemeClr val="tx1"/>
                </a:solidFill>
                <a:latin typeface="+mn-lt"/>
                <a:ea typeface="+mn-ea"/>
                <a:cs typeface="+mn-cs"/>
              </a:rPr>
              <a:t>R3</a:t>
            </a:r>
            <a:r>
              <a:rPr lang="en-US" kern="1200" dirty="0" smtClean="0">
                <a:solidFill>
                  <a:schemeClr val="tx1"/>
                </a:solidFill>
                <a:latin typeface="+mn-lt"/>
                <a:ea typeface="+mn-ea"/>
                <a:cs typeface="+mn-cs"/>
              </a:rPr>
              <a:t> and </a:t>
            </a:r>
            <a:r>
              <a:rPr lang="en-US" i="1" kern="1200" dirty="0" smtClean="0">
                <a:solidFill>
                  <a:schemeClr val="tx1"/>
                </a:solidFill>
                <a:latin typeface="+mn-lt"/>
                <a:ea typeface="+mn-ea"/>
                <a:cs typeface="+mn-cs"/>
              </a:rPr>
              <a:t>Circle of 6</a:t>
            </a:r>
            <a:r>
              <a:rPr lang="en-US" kern="1200" dirty="0" smtClean="0">
                <a:solidFill>
                  <a:schemeClr val="tx1"/>
                </a:solidFill>
                <a:latin typeface="+mn-lt"/>
                <a:ea typeface="+mn-ea"/>
                <a:cs typeface="+mn-cs"/>
              </a:rPr>
              <a:t> are excellent apps).</a:t>
            </a:r>
          </a:p>
          <a:p>
            <a:pPr>
              <a:lnSpc>
                <a:spcPct val="110000"/>
              </a:lnSpc>
            </a:pPr>
            <a:endParaRPr lang="en-US" b="1"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HOPE:</a:t>
            </a:r>
            <a:r>
              <a:rPr lang="en-US" kern="1200" dirty="0" smtClean="0">
                <a:solidFill>
                  <a:schemeClr val="tx1"/>
                </a:solidFill>
                <a:latin typeface="+mn-lt"/>
                <a:ea typeface="+mn-ea"/>
                <a:cs typeface="+mn-cs"/>
              </a:rPr>
              <a:t> If you are suffering from mental or psychological problems such as depression or thoughts of suicide, please call the national hotline for suicide prevention now (1-800-273-8255). Seek help today. There is hope for you, and God is longing to bring you the healing you need. There are health professionals who can help you.</a:t>
            </a:r>
          </a:p>
          <a:p>
            <a:pPr>
              <a:lnSpc>
                <a:spcPct val="110000"/>
              </a:lnSpc>
            </a:pPr>
            <a:endParaRPr lang="en-US" b="1" kern="1200" dirty="0" smtClean="0">
              <a:solidFill>
                <a:schemeClr val="tx1"/>
              </a:solidFill>
              <a:latin typeface="+mn-lt"/>
              <a:ea typeface="+mn-ea"/>
              <a:cs typeface="+mn-cs"/>
            </a:endParaRPr>
          </a:p>
          <a:p>
            <a:pPr>
              <a:lnSpc>
                <a:spcPct val="110000"/>
              </a:lnSpc>
            </a:pPr>
            <a:r>
              <a:rPr lang="en-US" b="1" kern="1200" dirty="0" smtClean="0">
                <a:solidFill>
                  <a:schemeClr val="tx1"/>
                </a:solidFill>
                <a:latin typeface="+mn-lt"/>
                <a:ea typeface="+mn-ea"/>
                <a:cs typeface="+mn-cs"/>
              </a:rPr>
              <a:t>HOPE:</a:t>
            </a:r>
            <a:r>
              <a:rPr lang="en-US" kern="1200" dirty="0" smtClean="0">
                <a:solidFill>
                  <a:schemeClr val="tx1"/>
                </a:solidFill>
                <a:latin typeface="+mn-lt"/>
                <a:ea typeface="+mn-ea"/>
                <a:cs typeface="+mn-cs"/>
              </a:rPr>
              <a:t> If you are a survivor who is doing well and is healing by God’s grace, reach out to someone else in need. Engage in service for those who are still suffering the consequences of domestic violence. You may want to become an advocate for ENDITNOW (see www.enditnow.org) to help stop the epidemic of abuse. As you engage in unselfish service, you will not only bless others but also build your protective factors, strengthening your own healing.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96000"/>
          </a:xfrm>
        </p:spPr>
        <p:txBody>
          <a:bodyPr>
            <a:normAutofit/>
          </a:bodyPr>
          <a:lstStyle/>
          <a:p>
            <a:pPr>
              <a:lnSpc>
                <a:spcPct val="110000"/>
              </a:lnSpc>
            </a:pPr>
            <a:r>
              <a:rPr lang="en-US" b="1" kern="1200" dirty="0" smtClean="0">
                <a:solidFill>
                  <a:schemeClr val="tx1"/>
                </a:solidFill>
                <a:latin typeface="+mn-lt"/>
                <a:ea typeface="+mn-ea"/>
                <a:cs typeface="+mn-cs"/>
              </a:rPr>
              <a:t>WHAT DOES GOD ASK OF US</a:t>
            </a:r>
          </a:p>
          <a:p>
            <a:pPr>
              <a:lnSpc>
                <a:spcPct val="110000"/>
              </a:lnSpc>
            </a:pPr>
            <a:endParaRPr lang="en-US" kern="1200" dirty="0" smtClean="0">
              <a:solidFill>
                <a:schemeClr val="tx1"/>
              </a:solidFill>
              <a:latin typeface="+mn-lt"/>
              <a:ea typeface="+mn-ea"/>
              <a:cs typeface="+mn-cs"/>
            </a:endParaRPr>
          </a:p>
          <a:p>
            <a:pPr marL="171450" indent="-171450">
              <a:lnSpc>
                <a:spcPct val="110000"/>
              </a:lnSpc>
              <a:buFont typeface="Arial"/>
              <a:buChar char="•"/>
            </a:pPr>
            <a:r>
              <a:rPr lang="en-US" kern="1200" dirty="0" smtClean="0">
                <a:solidFill>
                  <a:schemeClr val="tx1"/>
                </a:solidFill>
                <a:latin typeface="+mn-lt"/>
                <a:ea typeface="+mn-ea"/>
                <a:cs typeface="+mn-cs"/>
              </a:rPr>
              <a:t>“Learn to do good; devote yourselves to justice, aid the wronged, uphold the rights of the orphan, defend the cause of the widow.” Isaiah 1:17 (Tanak - Jewish Scripture)</a:t>
            </a:r>
          </a:p>
          <a:p>
            <a:pPr marL="171450" indent="-171450">
              <a:lnSpc>
                <a:spcPct val="110000"/>
              </a:lnSpc>
              <a:buFont typeface="Arial"/>
              <a:buChar char="•"/>
            </a:pPr>
            <a:endParaRPr lang="en-US" kern="1200" dirty="0" smtClean="0">
              <a:solidFill>
                <a:schemeClr val="tx1"/>
              </a:solidFill>
              <a:latin typeface="+mn-lt"/>
              <a:ea typeface="+mn-ea"/>
              <a:cs typeface="+mn-cs"/>
            </a:endParaRPr>
          </a:p>
          <a:p>
            <a:pPr marL="171450" indent="-171450">
              <a:lnSpc>
                <a:spcPct val="110000"/>
              </a:lnSpc>
              <a:buFont typeface="Arial"/>
              <a:buChar char="•"/>
            </a:pPr>
            <a:r>
              <a:rPr lang="en-US" b="1" kern="1200" dirty="0" smtClean="0">
                <a:solidFill>
                  <a:schemeClr val="tx1"/>
                </a:solidFill>
                <a:latin typeface="+mn-lt"/>
                <a:ea typeface="+mn-ea"/>
                <a:cs typeface="+mn-cs"/>
              </a:rPr>
              <a:t>“Fear not, for I am with you; be not dismayed, for I am your God. I will strengthen you, Yes, I will help you, I will uphold you with My righteous right hand.” Isaiah 41:10 (NKJ)</a:t>
            </a:r>
          </a:p>
          <a:p>
            <a:pPr marL="171450" indent="-171450">
              <a:lnSpc>
                <a:spcPct val="110000"/>
              </a:lnSpc>
              <a:buFont typeface="Arial"/>
              <a:buChar char="•"/>
            </a:pPr>
            <a:endParaRPr lang="en-US" kern="1200" dirty="0" smtClean="0">
              <a:solidFill>
                <a:schemeClr val="tx1"/>
              </a:solidFill>
              <a:latin typeface="+mn-lt"/>
              <a:ea typeface="+mn-ea"/>
              <a:cs typeface="+mn-cs"/>
            </a:endParaRPr>
          </a:p>
          <a:p>
            <a:pPr marL="171450" indent="-171450">
              <a:lnSpc>
                <a:spcPct val="110000"/>
              </a:lnSpc>
              <a:buFont typeface="Arial"/>
              <a:buChar char="•"/>
            </a:pPr>
            <a:r>
              <a:rPr lang="en-US" kern="1200" dirty="0" smtClean="0">
                <a:solidFill>
                  <a:schemeClr val="tx1"/>
                </a:solidFill>
                <a:latin typeface="+mn-lt"/>
                <a:ea typeface="+mn-ea"/>
                <a:cs typeface="+mn-cs"/>
              </a:rPr>
              <a:t>“I’m God and I act in loyal love. I do what’s right and set things right and fair, and delight in those who do the same thing.” Jeremiah 9:24 (The Message)</a:t>
            </a:r>
          </a:p>
          <a:p>
            <a:pPr marL="171450" indent="-171450">
              <a:lnSpc>
                <a:spcPct val="110000"/>
              </a:lnSpc>
              <a:buFont typeface="Arial"/>
              <a:buChar char="•"/>
            </a:pPr>
            <a:endParaRPr lang="en-US" kern="1200" dirty="0" smtClean="0">
              <a:solidFill>
                <a:schemeClr val="tx1"/>
              </a:solidFill>
              <a:latin typeface="+mn-lt"/>
              <a:ea typeface="+mn-ea"/>
              <a:cs typeface="+mn-cs"/>
            </a:endParaRPr>
          </a:p>
          <a:p>
            <a:pPr marL="171450" indent="-171450">
              <a:lnSpc>
                <a:spcPct val="110000"/>
              </a:lnSpc>
              <a:buFont typeface="Arial"/>
              <a:buChar char="•"/>
            </a:pPr>
            <a:r>
              <a:rPr lang="en-US" kern="1200" dirty="0" smtClean="0">
                <a:solidFill>
                  <a:schemeClr val="tx1"/>
                </a:solidFill>
                <a:latin typeface="+mn-lt"/>
                <a:ea typeface="+mn-ea"/>
                <a:cs typeface="+mn-cs"/>
              </a:rPr>
              <a:t>“Beloved, let us love one another, for love is of God; and everyone who loves is born of God, and knows God. He who does not love does not know God, for God is love.” 1 John 4:7-9 (NKJ)</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en-US" b="1" kern="1200" dirty="0" smtClean="0">
                <a:solidFill>
                  <a:schemeClr val="tx1"/>
                </a:solidFill>
                <a:latin typeface="+mn-lt"/>
                <a:ea typeface="+mn-ea"/>
                <a:cs typeface="+mn-cs"/>
              </a:rPr>
              <a:t>A PRAYER</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Gracious God, We know you are a God who is able. But today we come before you with heavy hearts.</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We will no longer ignore the abuses perpetrated against women. Empower us to help end violence against women. Give us the wisdom and the courage to end abuse—in our church and in our community.</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4F3E8C5-C642-4750-9DEB-ED2B46356D7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10000"/>
              </a:lnSpc>
              <a:buNone/>
            </a:pPr>
            <a:r>
              <a:rPr lang="en-US" dirty="0" smtClean="0"/>
              <a:t>Remembering the immense value you, our Creator and Redeemer, place on each one of us, may we reflect your love. Give us knowledge, courage, wisdom, strength, and understanding. We ask in Jesus’ name, Amen.</a:t>
            </a:r>
          </a:p>
          <a:p>
            <a:pPr>
              <a:lnSpc>
                <a:spcPct val="110000"/>
              </a:lnSpc>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34</a:t>
            </a:fld>
            <a:endParaRPr lang="en-US" dirty="0"/>
          </a:p>
        </p:txBody>
      </p:sp>
    </p:spTree>
    <p:extLst>
      <p:ext uri="{BB962C8B-B14F-4D97-AF65-F5344CB8AC3E}">
        <p14:creationId xmlns:p14="http://schemas.microsoft.com/office/powerpoint/2010/main" val="1301114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1" dirty="0" smtClean="0"/>
              <a:t>Prayer</a:t>
            </a:r>
          </a:p>
          <a:p>
            <a:pPr marL="0" indent="0" algn="l">
              <a:buNone/>
            </a:pPr>
            <a:endParaRPr lang="en-US" sz="1200" b="1" dirty="0" smtClean="0">
              <a:latin typeface="Book Antiqua"/>
              <a:cs typeface="Book Antiqua"/>
            </a:endParaRPr>
          </a:p>
          <a:p>
            <a:pPr marL="0" indent="0" algn="l">
              <a:buNone/>
            </a:pPr>
            <a:r>
              <a:rPr lang="en-US" sz="1200" b="1" dirty="0" smtClean="0">
                <a:latin typeface="Book Antiqua"/>
                <a:cs typeface="Book Antiqua"/>
              </a:rPr>
              <a:t>“‘I am with you and will save you,’ declares the LORD.” Jeremiah 30:11 </a:t>
            </a:r>
          </a:p>
          <a:p>
            <a:endParaRPr lang="en-US" b="1" dirty="0" smtClean="0"/>
          </a:p>
          <a:p>
            <a:endParaRPr lang="en-US" b="1" dirty="0" smtClean="0"/>
          </a:p>
          <a:p>
            <a:endParaRPr lang="en-US" b="1"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35</a:t>
            </a:fld>
            <a:endParaRPr lang="en-US" dirty="0"/>
          </a:p>
        </p:txBody>
      </p:sp>
    </p:spTree>
    <p:extLst>
      <p:ext uri="{BB962C8B-B14F-4D97-AF65-F5344CB8AC3E}">
        <p14:creationId xmlns:p14="http://schemas.microsoft.com/office/powerpoint/2010/main" val="138519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en-US" b="1" dirty="0"/>
              <a:t>GENDER-BASED VIOLENCE: A GLOBAL CONCERN</a:t>
            </a:r>
            <a:endParaRPr lang="en-US" dirty="0"/>
          </a:p>
          <a:p>
            <a:pPr>
              <a:lnSpc>
                <a:spcPct val="110000"/>
              </a:lnSpc>
            </a:pPr>
            <a:endParaRPr lang="en-US" dirty="0" smtClean="0"/>
          </a:p>
          <a:p>
            <a:pPr>
              <a:lnSpc>
                <a:spcPct val="110000"/>
              </a:lnSpc>
            </a:pPr>
            <a:r>
              <a:rPr lang="en-US" dirty="0" smtClean="0"/>
              <a:t>Violence </a:t>
            </a:r>
            <a:r>
              <a:rPr lang="en-US" dirty="0"/>
              <a:t>against women and girls is perhaps the most pervasive human rights violation </a:t>
            </a:r>
            <a:r>
              <a:rPr lang="en-US" dirty="0" smtClean="0"/>
              <a:t>that we </a:t>
            </a:r>
            <a:r>
              <a:rPr lang="en-US" dirty="0"/>
              <a:t>know today. According to the World Health Organization (WHO), violence against women (VAW) is a widespread experience worldwide, with serious public health implications of epidemic proportions. Violence against women devastates lives, fractures communities and stalls development. It takes many forms and occurs in many places, including domestic violence in the home, sexual abuse of girls in schools, sexual harassment at work, rape by husbands or strangers, in refugee camps or as a tactic of war. </a:t>
            </a:r>
          </a:p>
          <a:p>
            <a:pPr>
              <a:lnSpc>
                <a:spcPct val="110000"/>
              </a:lnSpc>
            </a:pPr>
            <a:r>
              <a:rPr lang="en-US" dirty="0"/>
              <a:t> </a:t>
            </a:r>
          </a:p>
          <a:p>
            <a:pPr>
              <a:lnSpc>
                <a:spcPct val="110000"/>
              </a:lnSpc>
            </a:pPr>
            <a:r>
              <a:rPr lang="en-US" dirty="0"/>
              <a:t>The consequences of this human rights violation bring major problems, not only for the woman, but also for the family, the community and the world. For the community, VAW remains a hidden problem with great human and health-care costs as a result of underreporting. For each victim, VAW leads not only to bodily injury but also has serious health consequences that can lead to life-long disability or even death</a:t>
            </a:r>
            <a:r>
              <a:rPr lang="en-US" dirty="0" smtClean="0"/>
              <a:t>.</a:t>
            </a:r>
            <a:endParaRPr lang="en-US" dirty="0"/>
          </a:p>
          <a:p>
            <a:pPr>
              <a:lnSpc>
                <a:spcPct val="110000"/>
              </a:lnSpc>
            </a:pPr>
            <a:r>
              <a:rPr lang="en-US" dirty="0"/>
              <a:t> </a:t>
            </a:r>
          </a:p>
          <a:p>
            <a:pPr>
              <a:lnSpc>
                <a:spcPct val="110000"/>
              </a:lnSpc>
            </a:pPr>
            <a:r>
              <a:rPr lang="en-US" dirty="0"/>
              <a:t>Intimate Partner Violence (IPV) is the most common form of violence against women, and sexual vio­lence, whether by partners, acquaintances or strangers, affects primarily women and girls. Other forms of violence against women include sexual harassment and abuse by authority figures, trafficking for forced labor or sex, and traditional practices such as forced or child marriages and dowry-related violence. Violence against women is often related to social and gender bias and, at its most extreme, may lead to violent death or female infanticide. </a:t>
            </a:r>
          </a:p>
          <a:p>
            <a:pPr>
              <a:lnSpc>
                <a:spcPct val="110000"/>
              </a:lnSpc>
            </a:pPr>
            <a:endParaRPr lang="en-US" sz="110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715000" cy="6019800"/>
          </a:xfrm>
        </p:spPr>
        <p:txBody>
          <a:bodyPr>
            <a:normAutofit fontScale="85000" lnSpcReduction="20000"/>
          </a:bodyPr>
          <a:lstStyle/>
          <a:p>
            <a:r>
              <a:rPr lang="en-US" sz="1400" b="1" kern="1200" dirty="0" smtClean="0">
                <a:solidFill>
                  <a:schemeClr val="tx1"/>
                </a:solidFill>
                <a:latin typeface="+mn-lt"/>
                <a:ea typeface="+mn-ea"/>
                <a:cs typeface="+mn-cs"/>
              </a:rPr>
              <a:t>GLOBAL FACTS ABOUT GENDER-BASED VIOLENCE</a:t>
            </a:r>
          </a:p>
          <a:p>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Women are subjected to violence as women, irrespective of economic status, rural or urban, faith or geographic location.—UNITE to end violence against women</a:t>
            </a:r>
          </a:p>
          <a:p>
            <a:pPr marL="285750" lvl="0" indent="-285750">
              <a:buFont typeface="Arial"/>
              <a:buChar char="•"/>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The UN estimates that globally, at least one in three women experiences physical and/or sexual violence in her lifetime.—New Internationalist, November, 2010</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Among women aged 15 to 44, acts of violence cause more death and disability than cancer, malaria, traffic accidents and war combined.—</a:t>
            </a:r>
            <a:r>
              <a:rPr lang="en-US" sz="1400" kern="1200" dirty="0" err="1" smtClean="0">
                <a:solidFill>
                  <a:schemeClr val="tx1"/>
                </a:solidFill>
                <a:latin typeface="+mn-lt"/>
                <a:ea typeface="+mn-ea"/>
                <a:cs typeface="+mn-cs"/>
              </a:rPr>
              <a:t>Unifem</a:t>
            </a:r>
            <a:r>
              <a:rPr lang="en-US" sz="1400" kern="1200" dirty="0" smtClean="0">
                <a:solidFill>
                  <a:schemeClr val="tx1"/>
                </a:solidFill>
                <a:latin typeface="+mn-lt"/>
                <a:ea typeface="+mn-ea"/>
                <a:cs typeface="+mn-cs"/>
              </a:rPr>
              <a:t> United States National Committee/NCC online, November, 2010</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In South Africa a woman is killed every 6 hours by an intimate partner.—UN Women fact sheet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Women and girls constitute 80% of the estimated 800,000 people trafficked annually, with the majority (79%) trafficked for sexual exploitation.—United Nations fact sheet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Between 100 and 140 million girls and women in the world have experienced female genital mutilation/cutting [FGM], with more than 3 million girls in Africa annually at risk of the practice.—UNWomen fact sheet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In Eritrea 99% of Muslim women experience FGM and 92% of Christian women.—The Penguin Atlas of Women in the World, 2006</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More than 60 million girls worldwide are child brides, married before the age of 18, primarily in South Asia and sub-Saharan Africa.—UNWomen fact sheet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As many as 1 in 4 women experience physical and/or sexual violence while pregnant.—UNWomen fact sheet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In most wars and many post-conflict situations, women and girls suffer rape and sexual exploitation on a massive scale.—The Human Rights Defender, Amnesty International, April 2004</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285750" lvl="0" indent="-285750">
              <a:buFont typeface="Arial"/>
              <a:buChar char="•"/>
              <a:tabLst>
                <a:tab pos="285750" algn="l"/>
              </a:tabLst>
            </a:pPr>
            <a:r>
              <a:rPr lang="en-US" sz="1400" kern="1200" dirty="0" smtClean="0">
                <a:solidFill>
                  <a:schemeClr val="tx1"/>
                </a:solidFill>
                <a:latin typeface="+mn-lt"/>
                <a:ea typeface="+mn-ea"/>
                <a:cs typeface="+mn-cs"/>
              </a:rPr>
              <a:t>Domestic violence alone costs approximately US$1.16 billion in Canada and $5.8 billion in the USA.—UN Women fact sheet</a:t>
            </a:r>
          </a:p>
          <a:p>
            <a:pPr marL="0" lvl="0" indent="0">
              <a:buFont typeface="Arial"/>
              <a:buNone/>
              <a:tabLst>
                <a:tab pos="285750" algn="l"/>
              </a:tabLst>
            </a:pPr>
            <a:endParaRPr lang="en-US" sz="1400" kern="1200" dirty="0" smtClean="0">
              <a:solidFill>
                <a:schemeClr val="tx1"/>
              </a:solidFill>
              <a:latin typeface="+mn-lt"/>
              <a:ea typeface="+mn-ea"/>
              <a:cs typeface="+mn-cs"/>
            </a:endParaRP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Three quarters of the world’s illiterate adults are women. Countless girls drop out of school because of sexual harassment and violence, or fear of violence.—WIRE, Amnesty International, Feb/March, 2010</a:t>
            </a:r>
          </a:p>
          <a:p>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6</a:t>
            </a:fld>
            <a:endParaRPr lang="en-US" dirty="0"/>
          </a:p>
        </p:txBody>
      </p:sp>
    </p:spTree>
    <p:extLst>
      <p:ext uri="{BB962C8B-B14F-4D97-AF65-F5344CB8AC3E}">
        <p14:creationId xmlns:p14="http://schemas.microsoft.com/office/powerpoint/2010/main" val="155752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pPr>
              <a:lnSpc>
                <a:spcPct val="110000"/>
              </a:lnSpc>
            </a:pPr>
            <a:r>
              <a:rPr lang="en-US" b="1" kern="1200" dirty="0" smtClean="0">
                <a:solidFill>
                  <a:schemeClr val="tx1"/>
                </a:solidFill>
                <a:latin typeface="+mn-lt"/>
                <a:ea typeface="+mn-ea"/>
                <a:cs typeface="+mn-cs"/>
              </a:rPr>
              <a:t>DEFINITIONS OF ABUSE AND GENDER-BASED VIOLENCE</a:t>
            </a:r>
          </a:p>
          <a:p>
            <a:pPr>
              <a:lnSpc>
                <a:spcPct val="110000"/>
              </a:lnSpc>
            </a:pPr>
            <a:endParaRPr lang="en-US" kern="1200" dirty="0" smtClean="0">
              <a:solidFill>
                <a:schemeClr val="tx1"/>
              </a:solidFill>
              <a:latin typeface="+mn-lt"/>
              <a:ea typeface="+mn-ea"/>
              <a:cs typeface="+mn-cs"/>
            </a:endParaRPr>
          </a:p>
          <a:p>
            <a:pPr>
              <a:lnSpc>
                <a:spcPct val="110000"/>
              </a:lnSpc>
            </a:pPr>
            <a:r>
              <a:rPr lang="en-US" kern="1200" dirty="0" smtClean="0">
                <a:solidFill>
                  <a:schemeClr val="tx1"/>
                </a:solidFill>
                <a:latin typeface="+mn-lt"/>
                <a:ea typeface="+mn-ea"/>
                <a:cs typeface="+mn-cs"/>
              </a:rPr>
              <a:t>The United Nations (UN) defines violence against women as follows: “Violence against women means any act of gender-based violence that results in, or is likely to result in, physical, sexual or psychological harm or suffering to women, including threats of such acts, coercion or arbitrary deprivation of liberty, whether occurring in public or in private life.”—UN General Assembly (resolution 48/104 December 1993).</a:t>
            </a:r>
          </a:p>
          <a:p>
            <a:pPr>
              <a:lnSpc>
                <a:spcPct val="110000"/>
              </a:lnSpc>
            </a:pPr>
            <a:r>
              <a:rPr lang="en-US" kern="1200" dirty="0" smtClean="0">
                <a:solidFill>
                  <a:schemeClr val="tx1"/>
                </a:solidFill>
                <a:latin typeface="+mn-lt"/>
                <a:ea typeface="+mn-ea"/>
                <a:cs typeface="+mn-cs"/>
              </a:rPr>
              <a:t> </a:t>
            </a:r>
          </a:p>
          <a:p>
            <a:pPr>
              <a:lnSpc>
                <a:spcPct val="110000"/>
              </a:lnSpc>
            </a:pPr>
            <a:r>
              <a:rPr lang="en-US" kern="1200" dirty="0" smtClean="0">
                <a:solidFill>
                  <a:schemeClr val="tx1"/>
                </a:solidFill>
                <a:latin typeface="+mn-lt"/>
                <a:ea typeface="+mn-ea"/>
                <a:cs typeface="+mn-cs"/>
              </a:rPr>
              <a:t>The Centers for Disease Control (CDC) in the United States defines intimate partner violence (IPV) as an “actual or threatened physical or sexual violence or psychological and emotional abuse directed toward a spouse, ex-spouse, current or former boyfriend or girlfriend, or current or former dating partner.”</a:t>
            </a: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n-US" sz="1200" kern="1200" dirty="0" smtClean="0">
                <a:solidFill>
                  <a:schemeClr val="tx1"/>
                </a:solidFill>
                <a:latin typeface="+mn-lt"/>
                <a:ea typeface="+mn-ea"/>
                <a:cs typeface="+mn-cs"/>
              </a:rPr>
              <a:t>Such violence may occur in the family or within the community. It may be perpetrated by the State, and it may be condoned by various cultures through traditional practices. The most common form is violence in the family. Family violence, also called domestic violence, is a pattern of coercive behavior characterized by the domination and control of one intimate partner by the other through a variety of tactics, including physical, sexual, psychological, emotional, verbal, and/or economic abuse.</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VIOLENCE IN THE FAMILY</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Physical, sexual and psychological violence that occurs </a:t>
            </a:r>
            <a:r>
              <a:rPr lang="en-US" sz="1200" i="1" kern="1200" dirty="0" smtClean="0">
                <a:solidFill>
                  <a:schemeClr val="tx1"/>
                </a:solidFill>
                <a:latin typeface="+mn-lt"/>
                <a:ea typeface="+mn-ea"/>
                <a:cs typeface="+mn-cs"/>
              </a:rPr>
              <a:t>in the family</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includes battering; sexual abuse of female children in the household; dowry-related violence; marital rape; female genital mutilation and other traditional practices harmful to women; non-spousal violence; and violence related to exploitation.</a:t>
            </a:r>
          </a:p>
          <a:p>
            <a:r>
              <a:rPr lang="en-US" sz="1200" kern="1200" dirty="0" smtClean="0">
                <a:solidFill>
                  <a:schemeClr val="tx1"/>
                </a:solidFill>
                <a:latin typeface="+mn-lt"/>
                <a:ea typeface="+mn-ea"/>
                <a:cs typeface="+mn-cs"/>
              </a:rPr>
              <a:t>Family violence includes domestic violence, elder abuse, child abuse, neglect or maltreatment, elder abuse, neglect, or maltreatment, witnessed abuse, marital rape. It consists of a pattern of behaviors used by one individual in the family to establish power and control over another without consideration for his or her individual rights.</a:t>
            </a:r>
          </a:p>
          <a:p>
            <a:r>
              <a:rPr lang="en-US" sz="1200" kern="1200" dirty="0" smtClean="0">
                <a:solidFill>
                  <a:schemeClr val="tx1"/>
                </a:solidFill>
                <a:latin typeface="+mn-lt"/>
                <a:ea typeface="+mn-ea"/>
                <a:cs typeface="+mn-cs"/>
              </a:rPr>
              <a:t> </a:t>
            </a:r>
          </a:p>
          <a:p>
            <a:r>
              <a:rPr lang="en-US" sz="1200" b="1" u="sng" kern="1200" dirty="0" smtClean="0">
                <a:solidFill>
                  <a:schemeClr val="tx1"/>
                </a:solidFill>
                <a:latin typeface="+mn-lt"/>
                <a:ea typeface="+mn-ea"/>
                <a:cs typeface="+mn-cs"/>
              </a:rPr>
              <a:t>VIOLENCE WITHIN THE COMMUNITY</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Physical, sexual and psychological violence that occurs within the general community includes rape; sexual abuse; sexual harassment and intimidation at work, in educational institutions and elsewhere; trafficking in women; forced prostitution; or group rape during war times.</a:t>
            </a:r>
          </a:p>
          <a:p>
            <a:r>
              <a:rPr lang="en-US" sz="1200" kern="1200" dirty="0" smtClean="0">
                <a:solidFill>
                  <a:schemeClr val="tx1"/>
                </a:solidFill>
                <a:latin typeface="+mn-lt"/>
                <a:ea typeface="+mn-ea"/>
                <a:cs typeface="+mn-cs"/>
              </a:rPr>
              <a:t> </a:t>
            </a:r>
          </a:p>
          <a:p>
            <a:r>
              <a:rPr lang="en-US" sz="1200" b="1" u="sng" kern="1200" dirty="0" smtClean="0">
                <a:solidFill>
                  <a:schemeClr val="tx1"/>
                </a:solidFill>
                <a:latin typeface="+mn-lt"/>
                <a:ea typeface="+mn-ea"/>
                <a:cs typeface="+mn-cs"/>
              </a:rPr>
              <a:t>VIOLENCE PERPETRATED BY THE STATE</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includes physical, sexual and psychological violence perpetrated or condoned by the State, wherever it occurs. </a:t>
            </a:r>
          </a:p>
          <a:p>
            <a:r>
              <a:rPr lang="en-US" sz="1200" u="none" strike="noStrike"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u="sng" kern="1200" dirty="0" smtClean="0">
                <a:solidFill>
                  <a:schemeClr val="tx1"/>
                </a:solidFill>
                <a:latin typeface="+mn-lt"/>
                <a:ea typeface="+mn-ea"/>
                <a:cs typeface="+mn-cs"/>
              </a:rPr>
              <a:t>VIOLENCE BY TRADITIONAL PRACTICES</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many countries, women fall victim to traditional practices that violate their human rights. These violations include female genital mutilation or cutting (FGM), dowry murder, so-called “honor killings,” and early marriage. </a:t>
            </a:r>
          </a:p>
          <a:p>
            <a:endParaRPr lang="en-US" dirty="0"/>
          </a:p>
        </p:txBody>
      </p:sp>
      <p:sp>
        <p:nvSpPr>
          <p:cNvPr id="4" name="Slide Number Placeholder 3"/>
          <p:cNvSpPr>
            <a:spLocks noGrp="1"/>
          </p:cNvSpPr>
          <p:nvPr>
            <p:ph type="sldNum" sz="quarter" idx="10"/>
          </p:nvPr>
        </p:nvSpPr>
        <p:spPr/>
        <p:txBody>
          <a:bodyPr/>
          <a:lstStyle/>
          <a:p>
            <a:fld id="{F4F3E8C5-C642-4750-9DEB-ED2B46356D7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381000" y="2438400"/>
            <a:ext cx="6096000" cy="6400800"/>
          </a:xfrm>
        </p:spPr>
        <p:txBody>
          <a:bodyPr>
            <a:noAutofit/>
          </a:bodyPr>
          <a:lstStyle/>
          <a:p>
            <a:pPr>
              <a:lnSpc>
                <a:spcPct val="110000"/>
              </a:lnSpc>
            </a:pPr>
            <a:r>
              <a:rPr lang="en-US" b="1" kern="1200" dirty="0" smtClean="0">
                <a:solidFill>
                  <a:schemeClr val="tx1"/>
                </a:solidFill>
              </a:rPr>
              <a:t>TYPES OF VIOLENCE AGAINST WOMEN AND GIRLS</a:t>
            </a:r>
          </a:p>
          <a:p>
            <a:pPr>
              <a:lnSpc>
                <a:spcPct val="110000"/>
              </a:lnSpc>
            </a:pPr>
            <a:endParaRPr lang="en-US" kern="1200" dirty="0" smtClean="0">
              <a:solidFill>
                <a:schemeClr val="tx1"/>
              </a:solidFill>
            </a:endParaRPr>
          </a:p>
          <a:p>
            <a:pPr>
              <a:lnSpc>
                <a:spcPct val="110000"/>
              </a:lnSpc>
            </a:pPr>
            <a:r>
              <a:rPr lang="en-US" b="1" u="sng" kern="1200" dirty="0" smtClean="0">
                <a:solidFill>
                  <a:schemeClr val="tx1"/>
                </a:solidFill>
              </a:rPr>
              <a:t>Physical abuse</a:t>
            </a:r>
            <a:r>
              <a:rPr lang="en-US" b="1" kern="1200" dirty="0" smtClean="0">
                <a:solidFill>
                  <a:schemeClr val="tx1"/>
                </a:solidFill>
              </a:rPr>
              <a:t>: </a:t>
            </a:r>
            <a:r>
              <a:rPr lang="en-US" kern="1200" dirty="0" smtClean="0">
                <a:solidFill>
                  <a:schemeClr val="tx1"/>
                </a:solidFill>
              </a:rPr>
              <a:t>Physical maltreatment, injury, or damage to a person. It includes practices such as hitting, shaking, burning, forceful restraint, extreme spanking or the practice of female genital mutilation (FGM). According to the World Health Organization, 85 million to 115 million girls and women have undergone some form of female genital mutilation and suffer from its adverse health effects. </a:t>
            </a:r>
          </a:p>
          <a:p>
            <a:pPr>
              <a:lnSpc>
                <a:spcPct val="110000"/>
              </a:lnSpc>
            </a:pPr>
            <a:endParaRPr lang="en-US" u="sng" kern="1200" dirty="0" smtClean="0">
              <a:solidFill>
                <a:schemeClr val="tx1"/>
              </a:solidFill>
            </a:endParaRPr>
          </a:p>
          <a:p>
            <a:pPr>
              <a:lnSpc>
                <a:spcPct val="110000"/>
              </a:lnSpc>
            </a:pPr>
            <a:r>
              <a:rPr lang="en-US" b="1" u="sng" kern="1200" dirty="0" smtClean="0">
                <a:solidFill>
                  <a:schemeClr val="tx1"/>
                </a:solidFill>
              </a:rPr>
              <a:t>Sexual abuse</a:t>
            </a:r>
            <a:r>
              <a:rPr lang="en-US" b="1" kern="1200" dirty="0" smtClean="0">
                <a:solidFill>
                  <a:schemeClr val="tx1"/>
                </a:solidFill>
              </a:rPr>
              <a:t>: </a:t>
            </a:r>
            <a:r>
              <a:rPr lang="en-US" kern="1200" dirty="0" smtClean="0">
                <a:solidFill>
                  <a:schemeClr val="tx1"/>
                </a:solidFill>
              </a:rPr>
              <a:t>Attempted or actual incest, rape, sodomy, exhibitionism, pornography, fondling, or forced nudity.</a:t>
            </a:r>
            <a:br>
              <a:rPr lang="en-US" kern="1200" dirty="0" smtClean="0">
                <a:solidFill>
                  <a:schemeClr val="tx1"/>
                </a:solidFill>
              </a:rPr>
            </a:br>
            <a:r>
              <a:rPr lang="en-US" kern="1200" dirty="0" smtClean="0">
                <a:solidFill>
                  <a:schemeClr val="tx1"/>
                </a:solidFill>
              </a:rPr>
              <a:t>It can be contacts and interaction between a child under 18 and an adult in which the child is being used for the sexual stimulation of the perpetrator or another person, </a:t>
            </a:r>
            <a:r>
              <a:rPr lang="en-US" kern="1200" smtClean="0">
                <a:solidFill>
                  <a:schemeClr val="tx1"/>
                </a:solidFill>
              </a:rPr>
              <a:t>or coercive/non</a:t>
            </a:r>
            <a:r>
              <a:rPr lang="en-US" kern="1200" dirty="0" smtClean="0">
                <a:solidFill>
                  <a:schemeClr val="tx1"/>
                </a:solidFill>
              </a:rPr>
              <a:t>-consenting sexual acts between adults, especially when one is in a position to have power over the other. </a:t>
            </a:r>
          </a:p>
          <a:p>
            <a:pPr>
              <a:lnSpc>
                <a:spcPct val="110000"/>
              </a:lnSpc>
            </a:pPr>
            <a:endParaRPr lang="en-US" kern="1200" dirty="0" smtClean="0">
              <a:solidFill>
                <a:schemeClr val="tx1"/>
              </a:solidFill>
            </a:endParaRPr>
          </a:p>
          <a:p>
            <a:pPr>
              <a:lnSpc>
                <a:spcPct val="110000"/>
              </a:lnSpc>
            </a:pPr>
            <a:r>
              <a:rPr lang="en-US" i="1" kern="1200" dirty="0" smtClean="0">
                <a:solidFill>
                  <a:schemeClr val="tx1"/>
                </a:solidFill>
              </a:rPr>
              <a:t>Rape</a:t>
            </a:r>
            <a:r>
              <a:rPr lang="en-US" kern="1200" dirty="0" smtClean="0">
                <a:solidFill>
                  <a:schemeClr val="tx1"/>
                </a:solidFill>
              </a:rPr>
              <a:t> is one form of sexual abuse. Rape can occur anywhere, even in the family, where it can take the form of marital rape or incest. It occurs in the community, where a woman can fall prey to any abuser. It also occurs in situations of armed conflict and in refugee camps. Sexual assault within marriage is included under the label of rape because it is the community attitudes prevalent in many areas—attitudes held by law enforcement, local leaders, neighbors, and even church leadership—which allow this type of violence to go unpunished. </a:t>
            </a:r>
            <a:r>
              <a:rPr lang="en-US" i="1" kern="1200" dirty="0" smtClean="0">
                <a:solidFill>
                  <a:schemeClr val="tx1"/>
                </a:solidFill>
              </a:rPr>
              <a:t>Forced prostitution and trafficking</a:t>
            </a:r>
            <a:r>
              <a:rPr lang="en-US" kern="1200" dirty="0" smtClean="0">
                <a:solidFill>
                  <a:schemeClr val="tx1"/>
                </a:solidFill>
              </a:rPr>
              <a:t> is another form of sexual abuse. Many women are forced into prostitution either by their parents, husbands or boyfriends—or as a result of the difficult economic and social conditions in which they find themselves.</a:t>
            </a:r>
          </a:p>
        </p:txBody>
      </p:sp>
      <p:sp>
        <p:nvSpPr>
          <p:cNvPr id="4" name="Slide Number Placeholder 3"/>
          <p:cNvSpPr>
            <a:spLocks noGrp="1"/>
          </p:cNvSpPr>
          <p:nvPr>
            <p:ph type="sldNum" sz="quarter" idx="10"/>
          </p:nvPr>
        </p:nvSpPr>
        <p:spPr/>
        <p:txBody>
          <a:bodyPr/>
          <a:lstStyle/>
          <a:p>
            <a:fld id="{F4F3E8C5-C642-4750-9DEB-ED2B46356D7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2527C-61C5-471B-BC15-90EAB3C0AA73}"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C40F7A-B8CD-4ACB-A204-674FD976D90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22F1D3-0AA3-40B2-B585-DD8CD6DB47E4}"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1AA27E-BFD5-45EB-A1CC-85CEEC0D216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EF2DFF-D42F-4D85-A91E-A8754520CB8B}"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991EC1-9448-43DB-97DA-48485C2326F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3D4967-FCEB-4B4B-AF3B-3EC026A87BE0}"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C5D6168-2FDE-4A33-A8E2-62F44634002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C7115D9-8C85-420F-BCBC-BF77EFC65EFF}" type="datetimeFigureOut">
              <a:rPr lang="en-US"/>
              <a:pPr>
                <a:defRPr/>
              </a:pPr>
              <a:t>5/28/14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A87CE88-7986-4346-B9BF-E7C59A47D4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23C3106-141C-45DC-A7EC-0D8A30AC7A79}"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C04DC4A-C9DF-4E49-A222-1B53B7A5353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73806D-951B-4995-80B6-1CC3F7542E08}" type="datetimeFigureOut">
              <a:rPr lang="en-US"/>
              <a:pPr>
                <a:defRPr/>
              </a:pPr>
              <a:t>5/28/14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3C65A60-18AA-474F-927A-C617CECE63C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CC9A444-6A71-43BA-8403-3A96D1206BE1}" type="datetimeFigureOut">
              <a:rPr lang="en-US"/>
              <a:pPr>
                <a:defRPr/>
              </a:pPr>
              <a:t>5/28/14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3B5ED79-12F8-40ED-8A21-5CCE3AB81DD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8B0BBB-57B8-429C-8213-3914DD98D9C0}" type="datetimeFigureOut">
              <a:rPr lang="en-US"/>
              <a:pPr>
                <a:defRPr/>
              </a:pPr>
              <a:t>5/28/14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A54A56F-C440-45A6-B726-530CE5D8AE9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B57B19-2AAC-4C96-966E-0793159A5003}"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15C4F9-A2BB-4807-893A-756BDBC5768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7E3181-BC26-411A-9D1E-63ACA41E5E32}" type="datetimeFigureOut">
              <a:rPr lang="en-US"/>
              <a:pPr>
                <a:defRPr/>
              </a:pPr>
              <a:t>5/28/14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57172FB-9CC2-46AC-ABD6-E2AB8F850D6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04A9539-C31C-405C-827A-D30965618076}" type="datetimeFigureOut">
              <a:rPr lang="en-US"/>
              <a:pPr>
                <a:defRPr/>
              </a:pPr>
              <a:t>5/28/14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2CC7A69-081C-42FA-B011-0EBAAD85D46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hyperlink" Target="http://www.enditnow.org/"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8862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6600" baseline="30000" dirty="0">
                <a:solidFill>
                  <a:srgbClr val="A1D727"/>
                </a:solidFill>
                <a:latin typeface="Caecilia LT Light" panose="02000403040000020004" pitchFamily="2" charset="0"/>
              </a:rPr>
              <a:t>THINKING WELL,</a:t>
            </a:r>
          </a:p>
        </p:txBody>
      </p:sp>
      <p:sp>
        <p:nvSpPr>
          <p:cNvPr id="3075" name="CaixaDeTexto 4"/>
          <p:cNvSpPr txBox="1">
            <a:spLocks noChangeArrowheads="1"/>
          </p:cNvSpPr>
          <p:nvPr/>
        </p:nvSpPr>
        <p:spPr bwMode="auto">
          <a:xfrm>
            <a:off x="5181600" y="3810000"/>
            <a:ext cx="373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0" i="1" baseline="30000" dirty="0">
                <a:solidFill>
                  <a:schemeClr val="bg1"/>
                </a:solidFill>
                <a:latin typeface="Centennial LightSC" panose="02020500000000000000" pitchFamily="18" charset="0"/>
              </a:rPr>
              <a:t>Living Well</a:t>
            </a:r>
          </a:p>
        </p:txBody>
      </p:sp>
      <p:sp>
        <p:nvSpPr>
          <p:cNvPr id="9" name="CaixaDeTexto 8"/>
          <p:cNvSpPr txBox="1"/>
          <p:nvPr/>
        </p:nvSpPr>
        <p:spPr>
          <a:xfrm>
            <a:off x="6553200" y="381000"/>
            <a:ext cx="2362200" cy="1117600"/>
          </a:xfrm>
          <a:prstGeom prst="rect">
            <a:avLst/>
          </a:prstGeom>
          <a:noFill/>
        </p:spPr>
        <p:txBody>
          <a:bodyPr>
            <a:spAutoFit/>
          </a:bodyPr>
          <a:lstStyle/>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Women’s </a:t>
            </a:r>
          </a:p>
          <a:p>
            <a:pPr algn="r" eaLnBrk="1" hangingPunct="1">
              <a:lnSpc>
                <a:spcPts val="2600"/>
              </a:lnSpc>
              <a:defRPr/>
            </a:pPr>
            <a:r>
              <a:rPr lang="en-US" sz="3600" baseline="30000" dirty="0">
                <a:solidFill>
                  <a:schemeClr val="accent4">
                    <a:lumMod val="50000"/>
                  </a:schemeClr>
                </a:solidFill>
                <a:latin typeface="Caecilia LT Light" panose="02000403040000020004" pitchFamily="2" charset="0"/>
              </a:rPr>
              <a:t>Mental Health</a:t>
            </a:r>
            <a:r>
              <a:rPr lang="en-US" sz="3600" dirty="0">
                <a:solidFill>
                  <a:schemeClr val="accent4">
                    <a:lumMod val="50000"/>
                  </a:schemeClr>
                </a:solidFill>
                <a:latin typeface="Caecilia LT Light" panose="02000403040000020004" pitchFamily="2" charset="0"/>
              </a:rPr>
              <a:t> </a:t>
            </a:r>
            <a:r>
              <a:rPr lang="en-US" sz="3600" i="1" baseline="30000" dirty="0">
                <a:solidFill>
                  <a:schemeClr val="accent4">
                    <a:lumMod val="50000"/>
                  </a:schemeClr>
                </a:solidFill>
                <a:latin typeface="Centennial LightSC" panose="02020500000000000000" pitchFamily="18" charset="0"/>
              </a:rPr>
              <a:t>Training</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a:solidFill>
                  <a:schemeClr val="bg1"/>
                </a:solidFill>
                <a:latin typeface="Caecilia LT Light" panose="02000403040000020004" pitchFamily="2" charset="0"/>
              </a:rPr>
              <a:t>A Resource for Churches on Comprehensive Health Ministry</a:t>
            </a:r>
          </a:p>
        </p:txBody>
      </p:sp>
    </p:spTree>
    <p:extLst>
      <p:ext uri="{BB962C8B-B14F-4D97-AF65-F5344CB8AC3E}">
        <p14:creationId xmlns:p14="http://schemas.microsoft.com/office/powerpoint/2010/main" val="10549800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533400" y="457200"/>
            <a:ext cx="8229600" cy="1143000"/>
          </a:xfrm>
        </p:spPr>
        <p:txBody>
          <a:bodyPr/>
          <a:lstStyle/>
          <a:p>
            <a:r>
              <a:rPr lang="en-US" b="1" dirty="0" smtClean="0">
                <a:solidFill>
                  <a:srgbClr val="660066"/>
                </a:solidFill>
              </a:rPr>
              <a:t>Types of Violence</a:t>
            </a:r>
            <a:br>
              <a:rPr lang="en-US" b="1" dirty="0" smtClean="0">
                <a:solidFill>
                  <a:srgbClr val="660066"/>
                </a:solidFill>
              </a:rPr>
            </a:br>
            <a:r>
              <a:rPr lang="en-US" b="1" dirty="0" smtClean="0">
                <a:solidFill>
                  <a:srgbClr val="660066"/>
                </a:solidFill>
              </a:rPr>
              <a:t>Against Women and Girls</a:t>
            </a:r>
            <a:endParaRPr lang="en-US" b="1" dirty="0">
              <a:solidFill>
                <a:srgbClr val="660066"/>
              </a:solidFill>
            </a:endParaRPr>
          </a:p>
        </p:txBody>
      </p:sp>
      <p:pic>
        <p:nvPicPr>
          <p:cNvPr id="4" name="Picture 3"/>
          <p:cNvPicPr>
            <a:picLocks noChangeAspect="1"/>
          </p:cNvPicPr>
          <p:nvPr/>
        </p:nvPicPr>
        <p:blipFill>
          <a:blip r:embed="rId4" cstate="print"/>
          <a:stretch>
            <a:fillRect/>
          </a:stretch>
        </p:blipFill>
        <p:spPr>
          <a:xfrm>
            <a:off x="5974104" y="4343399"/>
            <a:ext cx="3169896" cy="2538443"/>
          </a:xfrm>
          <a:prstGeom prst="rect">
            <a:avLst/>
          </a:prstGeom>
          <a:ln>
            <a:noFill/>
          </a:ln>
          <a:effectLst>
            <a:softEdge rad="112500"/>
          </a:effectLst>
        </p:spPr>
      </p:pic>
      <p:sp>
        <p:nvSpPr>
          <p:cNvPr id="8" name="Content Placeholder 2"/>
          <p:cNvSpPr txBox="1">
            <a:spLocks/>
          </p:cNvSpPr>
          <p:nvPr/>
        </p:nvSpPr>
        <p:spPr bwMode="auto">
          <a:xfrm>
            <a:off x="228600" y="1905000"/>
            <a:ext cx="6324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a:buChar char="•"/>
              <a:tabLst>
                <a:tab pos="339725" algn="l"/>
              </a:tabLst>
            </a:pPr>
            <a:r>
              <a:rPr lang="en-US" sz="3200" b="1" dirty="0" smtClean="0">
                <a:latin typeface="+mj-lt"/>
              </a:rPr>
              <a:t>Sexual harassment: </a:t>
            </a:r>
            <a:r>
              <a:rPr lang="en-US" sz="3200" dirty="0" smtClean="0">
                <a:latin typeface="+mj-lt"/>
              </a:rPr>
              <a:t>Unwelcome </a:t>
            </a:r>
            <a:r>
              <a:rPr lang="en-US" sz="3200" dirty="0">
                <a:latin typeface="+mj-lt"/>
              </a:rPr>
              <a:t>sexual advances, requests for sexual favors, or other verbal or physical conduct of a sexual nature. </a:t>
            </a:r>
            <a:endParaRPr lang="en-US" sz="3200" dirty="0" smtClean="0">
              <a:latin typeface="+mj-lt"/>
            </a:endParaRPr>
          </a:p>
          <a:p>
            <a:pPr marL="457200" indent="-457200">
              <a:buFont typeface="Arial"/>
              <a:buChar char="•"/>
              <a:tabLst>
                <a:tab pos="457200" algn="l"/>
              </a:tabLst>
            </a:pPr>
            <a:endParaRPr lang="en-US" sz="900" dirty="0" smtClean="0">
              <a:latin typeface="+mj-lt"/>
            </a:endParaRPr>
          </a:p>
          <a:p>
            <a:pPr marL="457200" indent="-457200">
              <a:buFont typeface="Arial"/>
              <a:buChar char="•"/>
              <a:tabLst>
                <a:tab pos="457200" algn="l"/>
              </a:tabLst>
            </a:pPr>
            <a:r>
              <a:rPr lang="en-US" sz="3200" b="1" dirty="0" smtClean="0">
                <a:latin typeface="+mj-lt"/>
              </a:rPr>
              <a:t>Neglect and witnessed abuse: </a:t>
            </a:r>
            <a:r>
              <a:rPr lang="en-US" sz="3200" dirty="0" smtClean="0">
                <a:latin typeface="+mj-lt"/>
              </a:rPr>
              <a:t>Neglect </a:t>
            </a:r>
            <a:r>
              <a:rPr lang="en-US" sz="3200" dirty="0">
                <a:latin typeface="+mj-lt"/>
              </a:rPr>
              <a:t>occurs when there is an act of negligence in providing for basic </a:t>
            </a:r>
            <a:r>
              <a:rPr lang="en-US" sz="3200" dirty="0" smtClean="0">
                <a:latin typeface="+mj-lt"/>
              </a:rPr>
              <a:t>needs. </a:t>
            </a:r>
          </a:p>
          <a:p>
            <a:pPr>
              <a:tabLst>
                <a:tab pos="457200" algn="l"/>
              </a:tabLst>
            </a:pPr>
            <a:endParaRPr lang="en-US" sz="3200" dirty="0" smtClean="0">
              <a:latin typeface="+mj-l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2179637"/>
            <a:ext cx="5943600" cy="4068763"/>
          </a:xfrm>
        </p:spPr>
        <p:txBody>
          <a:bodyPr/>
          <a:lstStyle/>
          <a:p>
            <a:pPr marL="171450" indent="-171450">
              <a:buFont typeface="Arial"/>
              <a:buChar char="•"/>
            </a:pPr>
            <a:r>
              <a:rPr lang="en-US" b="1" dirty="0"/>
              <a:t>Psychological / Emotional </a:t>
            </a:r>
            <a:r>
              <a:rPr lang="en-US" b="1" dirty="0" smtClean="0"/>
              <a:t>Abus</a:t>
            </a:r>
            <a:r>
              <a:rPr lang="en-US" dirty="0" smtClean="0"/>
              <a:t>e: Verbal </a:t>
            </a:r>
            <a:r>
              <a:rPr lang="en-US" dirty="0"/>
              <a:t>or other behavior causing damage to mental, emotional </a:t>
            </a:r>
            <a:r>
              <a:rPr lang="en-US" dirty="0" smtClean="0"/>
              <a:t>or spiritual </a:t>
            </a:r>
            <a:r>
              <a:rPr lang="en-US" dirty="0"/>
              <a:t>health. It can be in the form of attacks on self-esteem and sense of self, threats, name calling, shaming, </a:t>
            </a:r>
            <a:r>
              <a:rPr lang="en-US" dirty="0" smtClean="0"/>
              <a:t>lack </a:t>
            </a:r>
            <a:r>
              <a:rPr lang="en-US" dirty="0"/>
              <a:t>of affection, or isolation</a:t>
            </a:r>
            <a:r>
              <a:rPr lang="en-US" sz="2400" dirty="0"/>
              <a:t>.</a:t>
            </a:r>
          </a:p>
          <a:p>
            <a:pPr marL="0" indent="0">
              <a:buNone/>
            </a:pPr>
            <a:endParaRPr lang="en-US" dirty="0"/>
          </a:p>
          <a:p>
            <a:endParaRPr lang="en-US" dirty="0"/>
          </a:p>
        </p:txBody>
      </p:sp>
      <p:pic>
        <p:nvPicPr>
          <p:cNvPr id="9" name="Picture 8"/>
          <p:cNvPicPr>
            <a:picLocks noChangeAspect="1"/>
          </p:cNvPicPr>
          <p:nvPr/>
        </p:nvPicPr>
        <p:blipFill>
          <a:blip r:embed="rId4" cstate="print"/>
          <a:stretch>
            <a:fillRect/>
          </a:stretch>
        </p:blipFill>
        <p:spPr>
          <a:xfrm>
            <a:off x="5731492" y="1981200"/>
            <a:ext cx="3412508" cy="4615702"/>
          </a:xfrm>
          <a:prstGeom prst="ellipse">
            <a:avLst/>
          </a:prstGeom>
          <a:ln>
            <a:noFill/>
          </a:ln>
          <a:effectLst>
            <a:softEdge rad="112500"/>
          </a:effectLst>
        </p:spPr>
      </p:pic>
    </p:spTree>
    <p:extLst>
      <p:ext uri="{BB962C8B-B14F-4D97-AF65-F5344CB8AC3E}">
        <p14:creationId xmlns:p14="http://schemas.microsoft.com/office/powerpoint/2010/main" val="182152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133600" y="457200"/>
            <a:ext cx="7010400" cy="1143000"/>
          </a:xfrm>
        </p:spPr>
        <p:txBody>
          <a:bodyPr/>
          <a:lstStyle/>
          <a:p>
            <a:r>
              <a:rPr lang="en-US" b="1" dirty="0" smtClean="0">
                <a:solidFill>
                  <a:srgbClr val="660066"/>
                </a:solidFill>
              </a:rPr>
              <a:t>Gender-Based Violence: </a:t>
            </a:r>
            <a:br>
              <a:rPr lang="en-US" b="1" dirty="0" smtClean="0">
                <a:solidFill>
                  <a:srgbClr val="660066"/>
                </a:solidFill>
              </a:rPr>
            </a:br>
            <a:r>
              <a:rPr lang="en-US" b="1" dirty="0" smtClean="0">
                <a:solidFill>
                  <a:srgbClr val="660066"/>
                </a:solidFill>
              </a:rPr>
              <a:t>Common Names and Types</a:t>
            </a:r>
            <a:endParaRPr lang="en-US" b="1" dirty="0">
              <a:solidFill>
                <a:srgbClr val="660066"/>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4038600"/>
            <a:ext cx="2551494" cy="2819400"/>
          </a:xfrm>
          <a:prstGeom prst="rect">
            <a:avLst/>
          </a:prstGeom>
        </p:spPr>
      </p:pic>
      <p:sp>
        <p:nvSpPr>
          <p:cNvPr id="5" name="Content Placeholder 4"/>
          <p:cNvSpPr>
            <a:spLocks noGrp="1"/>
          </p:cNvSpPr>
          <p:nvPr>
            <p:ph idx="1"/>
          </p:nvPr>
        </p:nvSpPr>
        <p:spPr>
          <a:xfrm>
            <a:off x="457200" y="1874837"/>
            <a:ext cx="8229600" cy="4525963"/>
          </a:xfrm>
        </p:spPr>
        <p:txBody>
          <a:bodyPr/>
          <a:lstStyle/>
          <a:p>
            <a:pPr marL="344488" lvl="0" indent="-119063"/>
            <a:r>
              <a:rPr lang="en-US" dirty="0"/>
              <a:t>Domestic violence or abuse</a:t>
            </a:r>
          </a:p>
          <a:p>
            <a:pPr marL="344488" lvl="0" indent="-119063"/>
            <a:r>
              <a:rPr lang="en-US" dirty="0"/>
              <a:t>Family violence</a:t>
            </a:r>
          </a:p>
          <a:p>
            <a:pPr marL="344488" lvl="0" indent="-119063"/>
            <a:r>
              <a:rPr lang="en-US" dirty="0"/>
              <a:t>Dating violence</a:t>
            </a:r>
          </a:p>
          <a:p>
            <a:pPr marL="344488" lvl="0" indent="-119063"/>
            <a:r>
              <a:rPr lang="en-US" dirty="0"/>
              <a:t>Gender-based violence</a:t>
            </a:r>
          </a:p>
          <a:p>
            <a:pPr marL="344488" lvl="0" indent="-119063"/>
            <a:r>
              <a:rPr lang="en-US" dirty="0"/>
              <a:t>Intimate partner violence (IPV)</a:t>
            </a:r>
          </a:p>
          <a:p>
            <a:pPr marL="344488" lvl="0" indent="-119063"/>
            <a:r>
              <a:rPr lang="en-US" dirty="0"/>
              <a:t>Child abuse, neglect or maltreatment</a:t>
            </a:r>
          </a:p>
          <a:p>
            <a:pPr marL="344488" lvl="0" indent="-119063"/>
            <a:r>
              <a:rPr lang="en-US" dirty="0"/>
              <a:t>Elder abuse, neglect or maltreatment</a:t>
            </a:r>
          </a:p>
          <a:p>
            <a:pPr marL="344488" lvl="0" indent="-119063"/>
            <a:r>
              <a:rPr lang="en-US" dirty="0"/>
              <a:t>Rape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7434" y="3352799"/>
            <a:ext cx="3198966" cy="3534857"/>
          </a:xfrm>
          <a:prstGeom prst="rect">
            <a:avLst/>
          </a:prstGeom>
          <a:ln>
            <a:noFill/>
          </a:ln>
          <a:effectLst>
            <a:softEdge rad="112500"/>
          </a:effectLst>
        </p:spPr>
      </p:pic>
      <p:sp>
        <p:nvSpPr>
          <p:cNvPr id="3" name="Content Placeholder 2"/>
          <p:cNvSpPr>
            <a:spLocks noGrp="1"/>
          </p:cNvSpPr>
          <p:nvPr>
            <p:ph idx="1"/>
          </p:nvPr>
        </p:nvSpPr>
        <p:spPr>
          <a:xfrm>
            <a:off x="457200" y="1874837"/>
            <a:ext cx="8229600" cy="4525963"/>
          </a:xfrm>
        </p:spPr>
        <p:txBody>
          <a:bodyPr/>
          <a:lstStyle/>
          <a:p>
            <a:pPr marL="344488" lvl="0" indent="-119063"/>
            <a:r>
              <a:rPr lang="en-US" dirty="0"/>
              <a:t>Neglect</a:t>
            </a:r>
          </a:p>
          <a:p>
            <a:pPr marL="344488" lvl="0" indent="-119063"/>
            <a:r>
              <a:rPr lang="en-US" dirty="0"/>
              <a:t>Witnessed </a:t>
            </a:r>
            <a:r>
              <a:rPr lang="en-US" dirty="0" smtClean="0"/>
              <a:t>abuse</a:t>
            </a:r>
            <a:endParaRPr lang="en-US" dirty="0"/>
          </a:p>
          <a:p>
            <a:pPr marL="344488" lvl="0" indent="-119063"/>
            <a:r>
              <a:rPr lang="en-US" dirty="0"/>
              <a:t>Spouse abuse</a:t>
            </a:r>
          </a:p>
          <a:p>
            <a:pPr marL="344488" lvl="0" indent="-119063"/>
            <a:r>
              <a:rPr lang="en-US" dirty="0"/>
              <a:t>Battering</a:t>
            </a:r>
          </a:p>
          <a:p>
            <a:pPr marL="344488" lvl="0" indent="-119063"/>
            <a:r>
              <a:rPr lang="en-US" dirty="0"/>
              <a:t>Child </a:t>
            </a:r>
            <a:r>
              <a:rPr lang="en-US" dirty="0" smtClean="0"/>
              <a:t>marriage</a:t>
            </a:r>
            <a:endParaRPr lang="en-US" dirty="0"/>
          </a:p>
          <a:p>
            <a:pPr marL="344488" lvl="0" indent="-119063"/>
            <a:r>
              <a:rPr lang="en-US" dirty="0"/>
              <a:t>Dowry </a:t>
            </a:r>
            <a:r>
              <a:rPr lang="en-US" dirty="0" smtClean="0"/>
              <a:t>murders and honor </a:t>
            </a:r>
            <a:r>
              <a:rPr lang="en-US" dirty="0"/>
              <a:t>killings</a:t>
            </a:r>
          </a:p>
          <a:p>
            <a:pPr marL="344488" lvl="0" indent="-119063"/>
            <a:r>
              <a:rPr lang="en-US" dirty="0"/>
              <a:t>Daughter neglect/son preference</a:t>
            </a:r>
          </a:p>
          <a:p>
            <a:pPr marL="344488" lvl="0" indent="-119063"/>
            <a:r>
              <a:rPr lang="en-US" dirty="0"/>
              <a:t>Sexual harassment</a:t>
            </a:r>
          </a:p>
          <a:p>
            <a:endParaRPr lang="en-US" dirty="0"/>
          </a:p>
        </p:txBody>
      </p:sp>
      <p:sp>
        <p:nvSpPr>
          <p:cNvPr id="5" name="Title 1"/>
          <p:cNvSpPr>
            <a:spLocks noGrp="1"/>
          </p:cNvSpPr>
          <p:nvPr>
            <p:ph type="title"/>
          </p:nvPr>
        </p:nvSpPr>
        <p:spPr>
          <a:xfrm>
            <a:off x="2133600" y="457200"/>
            <a:ext cx="7010400" cy="1143000"/>
          </a:xfrm>
        </p:spPr>
        <p:txBody>
          <a:bodyPr/>
          <a:lstStyle/>
          <a:p>
            <a:r>
              <a:rPr lang="en-US" b="1" dirty="0" smtClean="0">
                <a:solidFill>
                  <a:srgbClr val="660066"/>
                </a:solidFill>
              </a:rPr>
              <a:t>Gender-Based Violence: </a:t>
            </a:r>
            <a:br>
              <a:rPr lang="en-US" b="1" dirty="0" smtClean="0">
                <a:solidFill>
                  <a:srgbClr val="660066"/>
                </a:solidFill>
              </a:rPr>
            </a:br>
            <a:r>
              <a:rPr lang="en-US" b="1" dirty="0" smtClean="0">
                <a:solidFill>
                  <a:srgbClr val="660066"/>
                </a:solidFill>
              </a:rPr>
              <a:t>Common Names and Types</a:t>
            </a:r>
            <a:endParaRPr lang="en-US" b="1" dirty="0">
              <a:solidFill>
                <a:srgbClr val="660066"/>
              </a:solidFill>
            </a:endParaRPr>
          </a:p>
        </p:txBody>
      </p:sp>
    </p:spTree>
    <p:extLst>
      <p:ext uri="{BB962C8B-B14F-4D97-AF65-F5344CB8AC3E}">
        <p14:creationId xmlns:p14="http://schemas.microsoft.com/office/powerpoint/2010/main" val="6545618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38390" y="3581400"/>
            <a:ext cx="3034209" cy="3352800"/>
          </a:xfrm>
          <a:prstGeom prst="rect">
            <a:avLst/>
          </a:prstGeom>
          <a:ln>
            <a:noFill/>
          </a:ln>
          <a:effectLst>
            <a:softEdge rad="112500"/>
          </a:effectLst>
        </p:spPr>
      </p:pic>
      <p:sp>
        <p:nvSpPr>
          <p:cNvPr id="3" name="Content Placeholder 2"/>
          <p:cNvSpPr>
            <a:spLocks noGrp="1"/>
          </p:cNvSpPr>
          <p:nvPr>
            <p:ph idx="1"/>
          </p:nvPr>
        </p:nvSpPr>
        <p:spPr>
          <a:xfrm>
            <a:off x="381000" y="2179637"/>
            <a:ext cx="8229600" cy="4525963"/>
          </a:xfrm>
        </p:spPr>
        <p:txBody>
          <a:bodyPr/>
          <a:lstStyle/>
          <a:p>
            <a:pPr marL="344488" lvl="0" indent="-119063"/>
            <a:r>
              <a:rPr lang="en-US" dirty="0"/>
              <a:t>Forced pregnancy or sterilization,</a:t>
            </a:r>
          </a:p>
          <a:p>
            <a:pPr marL="344488" lvl="0" indent="-119063"/>
            <a:r>
              <a:rPr lang="en-US" dirty="0"/>
              <a:t>Unwanted abortion</a:t>
            </a:r>
          </a:p>
          <a:p>
            <a:pPr marL="344488" lvl="0" indent="-119063"/>
            <a:r>
              <a:rPr lang="en-US" dirty="0"/>
              <a:t>Sexual slavery</a:t>
            </a:r>
          </a:p>
          <a:p>
            <a:pPr marL="344488" lvl="0" indent="-119063"/>
            <a:r>
              <a:rPr lang="en-US" dirty="0"/>
              <a:t>Forced prostitution</a:t>
            </a:r>
          </a:p>
          <a:p>
            <a:pPr marL="344488" lvl="0" indent="-119063"/>
            <a:r>
              <a:rPr lang="en-US" dirty="0"/>
              <a:t>Sex trafficking</a:t>
            </a:r>
          </a:p>
          <a:p>
            <a:pPr marL="344488" lvl="0" indent="-119063"/>
            <a:r>
              <a:rPr lang="en-US" dirty="0"/>
              <a:t>Inheritance customs against women</a:t>
            </a:r>
          </a:p>
          <a:p>
            <a:pPr marL="344488" lvl="0" indent="-119063"/>
            <a:r>
              <a:rPr lang="en-US" dirty="0"/>
              <a:t>Pornography and pedophilia</a:t>
            </a:r>
          </a:p>
          <a:p>
            <a:endParaRPr lang="en-US" dirty="0"/>
          </a:p>
          <a:p>
            <a:endParaRPr lang="en-US" dirty="0"/>
          </a:p>
        </p:txBody>
      </p:sp>
      <p:sp>
        <p:nvSpPr>
          <p:cNvPr id="4" name="Title 1"/>
          <p:cNvSpPr>
            <a:spLocks noGrp="1"/>
          </p:cNvSpPr>
          <p:nvPr>
            <p:ph type="title"/>
          </p:nvPr>
        </p:nvSpPr>
        <p:spPr>
          <a:xfrm>
            <a:off x="1981200" y="457200"/>
            <a:ext cx="7162800" cy="1143000"/>
          </a:xfrm>
        </p:spPr>
        <p:txBody>
          <a:bodyPr/>
          <a:lstStyle/>
          <a:p>
            <a:r>
              <a:rPr lang="en-US" b="1" dirty="0" smtClean="0">
                <a:solidFill>
                  <a:srgbClr val="660066"/>
                </a:solidFill>
              </a:rPr>
              <a:t>Gender-Based Violence: </a:t>
            </a:r>
            <a:br>
              <a:rPr lang="en-US" b="1" dirty="0" smtClean="0">
                <a:solidFill>
                  <a:srgbClr val="660066"/>
                </a:solidFill>
              </a:rPr>
            </a:br>
            <a:r>
              <a:rPr lang="en-US" b="1" dirty="0" smtClean="0">
                <a:solidFill>
                  <a:srgbClr val="660066"/>
                </a:solidFill>
              </a:rPr>
              <a:t>Common Names and Types</a:t>
            </a:r>
            <a:endParaRPr lang="en-US" b="1" dirty="0">
              <a:solidFill>
                <a:srgbClr val="660066"/>
              </a:solidFill>
            </a:endParaRPr>
          </a:p>
        </p:txBody>
      </p:sp>
    </p:spTree>
    <p:extLst>
      <p:ext uri="{BB962C8B-B14F-4D97-AF65-F5344CB8AC3E}">
        <p14:creationId xmlns:p14="http://schemas.microsoft.com/office/powerpoint/2010/main" val="15120515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2667000" y="762000"/>
            <a:ext cx="4419600" cy="1143000"/>
          </a:xfrm>
        </p:spPr>
        <p:txBody>
          <a:bodyPr/>
          <a:lstStyle/>
          <a:p>
            <a:pPr algn="l"/>
            <a:r>
              <a:rPr lang="en-US" b="1" dirty="0" smtClean="0">
                <a:solidFill>
                  <a:srgbClr val="660066"/>
                </a:solidFill>
              </a:rPr>
              <a:t>HEALTH IMPACT</a:t>
            </a:r>
            <a:endParaRPr lang="en-US" b="1" dirty="0">
              <a:solidFill>
                <a:srgbClr val="660066"/>
              </a:solidFill>
            </a:endParaRPr>
          </a:p>
        </p:txBody>
      </p:sp>
      <p:sp>
        <p:nvSpPr>
          <p:cNvPr id="3" name="Content Placeholder 2"/>
          <p:cNvSpPr>
            <a:spLocks noGrp="1"/>
          </p:cNvSpPr>
          <p:nvPr>
            <p:ph idx="1"/>
          </p:nvPr>
        </p:nvSpPr>
        <p:spPr>
          <a:xfrm>
            <a:off x="914400" y="2057400"/>
            <a:ext cx="7391400" cy="3124200"/>
          </a:xfrm>
        </p:spPr>
        <p:txBody>
          <a:bodyPr/>
          <a:lstStyle/>
          <a:p>
            <a:r>
              <a:rPr lang="en-US" dirty="0" smtClean="0">
                <a:solidFill>
                  <a:srgbClr val="000000"/>
                </a:solidFill>
              </a:rPr>
              <a:t>The ongoing exposure to abuse and chronic stress may result in disease and even death. Studies show that the immune system is less effective when there is strife and ongoing conflict between spouses.</a:t>
            </a:r>
            <a:endParaRPr lang="en-US" dirty="0">
              <a:solidFill>
                <a:srgbClr val="000000"/>
              </a:solidFil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0600" y="4536553"/>
            <a:ext cx="4344380" cy="239764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1066800"/>
            <a:ext cx="8229600" cy="1143000"/>
          </a:xfrm>
        </p:spPr>
        <p:txBody>
          <a:bodyPr/>
          <a:lstStyle/>
          <a:p>
            <a:r>
              <a:rPr lang="en-US" b="1" dirty="0">
                <a:solidFill>
                  <a:srgbClr val="660066"/>
                </a:solidFill>
              </a:rPr>
              <a:t>Health Consequences for Women</a:t>
            </a:r>
            <a:r>
              <a:rPr lang="en-US" sz="4000" b="1" dirty="0">
                <a:solidFill>
                  <a:srgbClr val="660066"/>
                </a:solidFill>
              </a:rPr>
              <a:t/>
            </a:r>
            <a:br>
              <a:rPr lang="en-US" sz="4000" b="1" dirty="0">
                <a:solidFill>
                  <a:srgbClr val="660066"/>
                </a:solidFill>
              </a:rPr>
            </a:br>
            <a:endParaRPr lang="en-US" b="1" dirty="0">
              <a:solidFill>
                <a:srgbClr val="660066"/>
              </a:solidFill>
            </a:endParaRPr>
          </a:p>
        </p:txBody>
      </p:sp>
      <p:sp>
        <p:nvSpPr>
          <p:cNvPr id="6" name="Content Placeholder 2"/>
          <p:cNvSpPr txBox="1">
            <a:spLocks/>
          </p:cNvSpPr>
          <p:nvPr/>
        </p:nvSpPr>
        <p:spPr bwMode="auto">
          <a:xfrm>
            <a:off x="685800" y="2362200"/>
            <a:ext cx="4343400" cy="32403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tabLst>
                <a:tab pos="457200" algn="l"/>
              </a:tabLst>
            </a:pPr>
            <a:r>
              <a:rPr lang="en-US" sz="3600" dirty="0">
                <a:latin typeface="+mj-lt"/>
              </a:rPr>
              <a:t>In adult women, violence can lead to many health problems related to stress-induced </a:t>
            </a:r>
            <a:r>
              <a:rPr lang="en-US" sz="3600" dirty="0" smtClean="0">
                <a:latin typeface="+mj-lt"/>
              </a:rPr>
              <a:t>physiological </a:t>
            </a:r>
            <a:r>
              <a:rPr lang="en-US" sz="3600" dirty="0">
                <a:latin typeface="+mj-lt"/>
              </a:rPr>
              <a:t>changes. </a:t>
            </a:r>
            <a:endParaRPr lang="en-US" sz="3600" dirty="0" smtClean="0">
              <a:latin typeface="+mj-lt"/>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81600" y="1905000"/>
            <a:ext cx="3657600" cy="4874455"/>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762000"/>
            <a:ext cx="8229600" cy="1143000"/>
          </a:xfrm>
        </p:spPr>
        <p:txBody>
          <a:bodyPr/>
          <a:lstStyle/>
          <a:p>
            <a:r>
              <a:rPr lang="en-US" b="1" dirty="0" smtClean="0">
                <a:solidFill>
                  <a:srgbClr val="660066"/>
                </a:solidFill>
              </a:rPr>
              <a:t>Reproductive Problems</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28800"/>
            <a:ext cx="3429000" cy="5075350"/>
          </a:xfrm>
          <a:prstGeom prst="rect">
            <a:avLst/>
          </a:prstGeom>
        </p:spPr>
      </p:pic>
      <p:sp>
        <p:nvSpPr>
          <p:cNvPr id="3" name="Content Placeholder 2"/>
          <p:cNvSpPr>
            <a:spLocks noGrp="1"/>
          </p:cNvSpPr>
          <p:nvPr>
            <p:ph idx="1"/>
          </p:nvPr>
        </p:nvSpPr>
        <p:spPr>
          <a:xfrm>
            <a:off x="2667000" y="2286000"/>
            <a:ext cx="6477000" cy="4191000"/>
          </a:xfrm>
        </p:spPr>
        <p:txBody>
          <a:bodyPr/>
          <a:lstStyle/>
          <a:p>
            <a:pPr marL="801687" indent="-457200"/>
            <a:r>
              <a:rPr lang="en-US" dirty="0"/>
              <a:t>unintended pregnancies</a:t>
            </a:r>
          </a:p>
          <a:p>
            <a:pPr marL="801687" indent="-457200"/>
            <a:r>
              <a:rPr lang="en-US" dirty="0"/>
              <a:t>abortions</a:t>
            </a:r>
          </a:p>
          <a:p>
            <a:pPr marL="801687" indent="-457200"/>
            <a:r>
              <a:rPr lang="en-US" dirty="0"/>
              <a:t>adverse pregnancies and neonatal and infant outcomes</a:t>
            </a:r>
          </a:p>
          <a:p>
            <a:pPr marL="801687" indent="-457200"/>
            <a:r>
              <a:rPr lang="en-US" dirty="0"/>
              <a:t>sexually transmitted infections (including HIV/AIDS)</a:t>
            </a:r>
          </a:p>
          <a:p>
            <a:endParaRPr lang="en-US" dirty="0"/>
          </a:p>
          <a:p>
            <a:endParaRPr lang="en-US" dirty="0"/>
          </a:p>
        </p:txBody>
      </p:sp>
    </p:spTree>
    <p:extLst>
      <p:ext uri="{BB962C8B-B14F-4D97-AF65-F5344CB8AC3E}">
        <p14:creationId xmlns:p14="http://schemas.microsoft.com/office/powerpoint/2010/main" val="9249154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6097"/>
            <a:ext cx="9144000" cy="6884097"/>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7000" y="4597266"/>
            <a:ext cx="2667000" cy="2269617"/>
          </a:xfrm>
          <a:prstGeom prst="rect">
            <a:avLst/>
          </a:prstGeom>
        </p:spPr>
      </p:pic>
      <p:sp>
        <p:nvSpPr>
          <p:cNvPr id="6" name="Content Placeholder 2"/>
          <p:cNvSpPr txBox="1">
            <a:spLocks/>
          </p:cNvSpPr>
          <p:nvPr/>
        </p:nvSpPr>
        <p:spPr bwMode="auto">
          <a:xfrm>
            <a:off x="228600" y="2438400"/>
            <a:ext cx="4572000" cy="40785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1687" lvl="0" indent="-457200">
              <a:buFont typeface="Arial"/>
              <a:buChar char="•"/>
            </a:pPr>
            <a:r>
              <a:rPr lang="en-US" sz="3200" dirty="0">
                <a:latin typeface="+mj-lt"/>
              </a:rPr>
              <a:t>high blood pressure</a:t>
            </a:r>
          </a:p>
          <a:p>
            <a:pPr marL="801687" lvl="0" indent="-457200">
              <a:buFont typeface="Arial"/>
              <a:buChar char="•"/>
            </a:pPr>
            <a:r>
              <a:rPr lang="en-US" sz="3200" dirty="0">
                <a:latin typeface="+mj-lt"/>
              </a:rPr>
              <a:t>high blood glucose</a:t>
            </a:r>
          </a:p>
          <a:p>
            <a:pPr marL="801687" lvl="0" indent="-457200">
              <a:buFont typeface="Arial"/>
              <a:buChar char="•"/>
            </a:pPr>
            <a:r>
              <a:rPr lang="en-US" sz="3200" dirty="0">
                <a:latin typeface="+mj-lt"/>
              </a:rPr>
              <a:t>overweight and obesity</a:t>
            </a:r>
          </a:p>
          <a:p>
            <a:pPr marL="801687" lvl="0" indent="-457200">
              <a:buFont typeface="Arial"/>
              <a:buChar char="•"/>
            </a:pPr>
            <a:r>
              <a:rPr lang="en-US" sz="3200" dirty="0">
                <a:latin typeface="+mj-lt"/>
              </a:rPr>
              <a:t>high cholesterol </a:t>
            </a:r>
          </a:p>
        </p:txBody>
      </p:sp>
      <p:sp>
        <p:nvSpPr>
          <p:cNvPr id="7" name="Content Placeholder 2"/>
          <p:cNvSpPr txBox="1">
            <a:spLocks/>
          </p:cNvSpPr>
          <p:nvPr/>
        </p:nvSpPr>
        <p:spPr bwMode="auto">
          <a:xfrm>
            <a:off x="4953000" y="1905000"/>
            <a:ext cx="38862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tabLst>
                <a:tab pos="457200" algn="l"/>
              </a:tabLst>
            </a:pPr>
            <a:endParaRPr lang="en-US" sz="3200" dirty="0" smtClean="0">
              <a:latin typeface="+mn-lt"/>
            </a:endParaRPr>
          </a:p>
          <a:p>
            <a:pPr marL="457200" indent="-457200">
              <a:buFont typeface="Arial"/>
              <a:buChar char="•"/>
              <a:tabLst>
                <a:tab pos="457200" algn="l"/>
              </a:tabLst>
            </a:pPr>
            <a:r>
              <a:rPr lang="en-US" sz="3200" dirty="0" smtClean="0">
                <a:latin typeface="+mn-lt"/>
              </a:rPr>
              <a:t>Depression</a:t>
            </a:r>
          </a:p>
          <a:p>
            <a:pPr marL="457200" indent="-457200">
              <a:buFont typeface="Arial"/>
              <a:buChar char="•"/>
              <a:tabLst>
                <a:tab pos="457200" algn="l"/>
              </a:tabLst>
            </a:pPr>
            <a:r>
              <a:rPr lang="en-US" sz="3200" dirty="0" smtClean="0">
                <a:latin typeface="+mn-lt"/>
              </a:rPr>
              <a:t>Alcohol and substance abuse </a:t>
            </a:r>
          </a:p>
          <a:p>
            <a:pPr marL="457200" indent="-457200">
              <a:buFont typeface="Arial"/>
              <a:buChar char="•"/>
              <a:tabLst>
                <a:tab pos="457200" algn="l"/>
              </a:tabLst>
            </a:pPr>
            <a:r>
              <a:rPr lang="en-US" sz="3200" dirty="0" smtClean="0">
                <a:latin typeface="+mn-lt"/>
              </a:rPr>
              <a:t>PTSD</a:t>
            </a:r>
          </a:p>
          <a:p>
            <a:pPr marL="457200" indent="-457200">
              <a:buFont typeface="Arial"/>
              <a:buChar char="•"/>
              <a:tabLst>
                <a:tab pos="457200" algn="l"/>
              </a:tabLst>
            </a:pPr>
            <a:r>
              <a:rPr lang="en-US" sz="3200" dirty="0" smtClean="0">
                <a:latin typeface="+mn-lt"/>
              </a:rPr>
              <a:t>Suicidal ideas and actions</a:t>
            </a:r>
          </a:p>
          <a:p>
            <a:pPr marL="234950" indent="-234950">
              <a:buFont typeface="Arial" pitchFamily="34" charset="0"/>
              <a:buChar char="•"/>
              <a:tabLst>
                <a:tab pos="457200" algn="l"/>
              </a:tabLst>
            </a:pPr>
            <a:endParaRPr lang="en-US" sz="2800" dirty="0">
              <a:latin typeface="+mn-lt"/>
            </a:endParaRPr>
          </a:p>
        </p:txBody>
      </p:sp>
      <p:sp>
        <p:nvSpPr>
          <p:cNvPr id="3" name="Rectangle 2"/>
          <p:cNvSpPr/>
          <p:nvPr/>
        </p:nvSpPr>
        <p:spPr>
          <a:xfrm>
            <a:off x="0" y="490716"/>
            <a:ext cx="9144000" cy="1261884"/>
          </a:xfrm>
          <a:prstGeom prst="rect">
            <a:avLst/>
          </a:prstGeom>
        </p:spPr>
        <p:txBody>
          <a:bodyPr wrap="square">
            <a:spAutoFit/>
          </a:bodyPr>
          <a:lstStyle/>
          <a:p>
            <a:pPr algn="ctr"/>
            <a:r>
              <a:rPr lang="en-US" sz="4400" b="1" dirty="0">
                <a:solidFill>
                  <a:srgbClr val="660066"/>
                </a:solidFill>
                <a:latin typeface="+mj-lt"/>
              </a:rPr>
              <a:t>Intimate </a:t>
            </a:r>
            <a:r>
              <a:rPr lang="en-US" sz="4400" b="1" dirty="0" smtClean="0">
                <a:solidFill>
                  <a:srgbClr val="660066"/>
                </a:solidFill>
                <a:latin typeface="+mj-lt"/>
              </a:rPr>
              <a:t>Partner Violence </a:t>
            </a:r>
            <a:r>
              <a:rPr lang="en-US" sz="4400" b="1" dirty="0">
                <a:solidFill>
                  <a:srgbClr val="660066"/>
                </a:solidFill>
                <a:latin typeface="+mj-lt"/>
              </a:rPr>
              <a:t>(IPV</a:t>
            </a:r>
            <a:r>
              <a:rPr lang="en-US" sz="4400" b="1" dirty="0" smtClean="0">
                <a:solidFill>
                  <a:srgbClr val="660066"/>
                </a:solidFill>
                <a:latin typeface="+mj-lt"/>
              </a:rPr>
              <a:t>)</a:t>
            </a:r>
          </a:p>
          <a:p>
            <a:pPr algn="ctr"/>
            <a:r>
              <a:rPr lang="en-US" sz="3200" b="1" dirty="0">
                <a:solidFill>
                  <a:srgbClr val="660066"/>
                </a:solidFill>
                <a:latin typeface="+mj-lt"/>
              </a:rPr>
              <a:t>T</a:t>
            </a:r>
            <a:r>
              <a:rPr lang="en-US" sz="3200" b="1" dirty="0" smtClean="0">
                <a:solidFill>
                  <a:srgbClr val="660066"/>
                </a:solidFill>
                <a:latin typeface="+mj-lt"/>
              </a:rPr>
              <a:t>he </a:t>
            </a:r>
            <a:r>
              <a:rPr lang="en-US" sz="3200" b="1" dirty="0">
                <a:solidFill>
                  <a:srgbClr val="660066"/>
                </a:solidFill>
                <a:latin typeface="+mj-lt"/>
              </a:rPr>
              <a:t>most common form of violence against women</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762000"/>
            <a:ext cx="8229600" cy="1143000"/>
          </a:xfrm>
        </p:spPr>
        <p:txBody>
          <a:bodyPr/>
          <a:lstStyle/>
          <a:p>
            <a:r>
              <a:rPr lang="en-US" sz="4000" b="1" dirty="0">
                <a:solidFill>
                  <a:srgbClr val="660066"/>
                </a:solidFill>
              </a:rPr>
              <a:t>Women who experienced rape or stalking were more likely to report:</a:t>
            </a:r>
            <a:br>
              <a:rPr lang="en-US" sz="4000" b="1" dirty="0">
                <a:solidFill>
                  <a:srgbClr val="660066"/>
                </a:solidFill>
              </a:rPr>
            </a:br>
            <a:endParaRPr lang="en-US" sz="4000" b="1" dirty="0">
              <a:solidFill>
                <a:srgbClr val="660066"/>
              </a:solidFill>
            </a:endParaRPr>
          </a:p>
        </p:txBody>
      </p:sp>
      <p:sp>
        <p:nvSpPr>
          <p:cNvPr id="4" name="Content Placeholder 2"/>
          <p:cNvSpPr txBox="1">
            <a:spLocks/>
          </p:cNvSpPr>
          <p:nvPr/>
        </p:nvSpPr>
        <p:spPr bwMode="auto">
          <a:xfrm>
            <a:off x="228600" y="2133600"/>
            <a:ext cx="6400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endParaRPr lang="en-US" sz="2800" dirty="0" smtClean="0">
              <a:latin typeface="+mn-lt"/>
            </a:endParaRPr>
          </a:p>
        </p:txBody>
      </p:sp>
      <p:sp>
        <p:nvSpPr>
          <p:cNvPr id="6" name="Content Placeholder 2"/>
          <p:cNvSpPr txBox="1">
            <a:spLocks/>
          </p:cNvSpPr>
          <p:nvPr/>
        </p:nvSpPr>
        <p:spPr bwMode="auto">
          <a:xfrm>
            <a:off x="304800" y="2362200"/>
            <a:ext cx="4572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4950" indent="-234950">
              <a:lnSpc>
                <a:spcPct val="70000"/>
              </a:lnSpc>
              <a:buFont typeface="Arial" pitchFamily="34" charset="0"/>
              <a:buChar char="•"/>
              <a:tabLst>
                <a:tab pos="457200" algn="l"/>
              </a:tabLst>
            </a:pPr>
            <a:r>
              <a:rPr lang="en-US" sz="3200" dirty="0" smtClean="0">
                <a:latin typeface="+mn-lt"/>
              </a:rPr>
              <a:t>Frequent headaches</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Chronic pain</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Difficulty with sleeping</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Activity limitations</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Poor physical health</a:t>
            </a:r>
          </a:p>
          <a:p>
            <a:pPr marL="234950" indent="-234950">
              <a:lnSpc>
                <a:spcPct val="70000"/>
              </a:lnSpc>
              <a:buFont typeface="Arial" pitchFamily="34" charset="0"/>
              <a:buChar char="•"/>
              <a:tabLst>
                <a:tab pos="457200" algn="l"/>
              </a:tabLst>
            </a:pPr>
            <a:endParaRPr lang="en-US" sz="2800" dirty="0" smtClean="0">
              <a:latin typeface="+mn-lt"/>
            </a:endParaRPr>
          </a:p>
          <a:p>
            <a:pPr marL="234950" indent="-234950">
              <a:lnSpc>
                <a:spcPct val="70000"/>
              </a:lnSpc>
              <a:buFont typeface="Arial" pitchFamily="34" charset="0"/>
              <a:buChar char="•"/>
              <a:tabLst>
                <a:tab pos="457200" algn="l"/>
              </a:tabLst>
            </a:pPr>
            <a:endParaRPr lang="en-US" sz="3200" dirty="0" smtClean="0">
              <a:latin typeface="+mn-lt"/>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89144" y="4267200"/>
            <a:ext cx="3054856" cy="2599683"/>
          </a:xfrm>
          <a:prstGeom prst="rect">
            <a:avLst/>
          </a:prstGeom>
        </p:spPr>
      </p:pic>
      <p:sp>
        <p:nvSpPr>
          <p:cNvPr id="7" name="Content Placeholder 2"/>
          <p:cNvSpPr txBox="1">
            <a:spLocks/>
          </p:cNvSpPr>
          <p:nvPr/>
        </p:nvSpPr>
        <p:spPr bwMode="auto">
          <a:xfrm>
            <a:off x="4800600" y="2362200"/>
            <a:ext cx="38100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4950" indent="-234950">
              <a:lnSpc>
                <a:spcPct val="70000"/>
              </a:lnSpc>
              <a:buFont typeface="Arial" pitchFamily="34" charset="0"/>
              <a:buChar char="•"/>
              <a:tabLst>
                <a:tab pos="457200" algn="l"/>
              </a:tabLst>
            </a:pPr>
            <a:r>
              <a:rPr lang="en-US" sz="3200" dirty="0" smtClean="0">
                <a:latin typeface="+mn-lt"/>
              </a:rPr>
              <a:t>Poor mental health </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Asthma</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80000"/>
              </a:lnSpc>
              <a:buFont typeface="Arial" pitchFamily="34" charset="0"/>
              <a:buChar char="•"/>
              <a:tabLst>
                <a:tab pos="457200" algn="l"/>
              </a:tabLst>
            </a:pPr>
            <a:r>
              <a:rPr lang="en-US" sz="3200" dirty="0" smtClean="0">
                <a:latin typeface="+mn-lt"/>
              </a:rPr>
              <a:t>Irritable Bowel Syndrome</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Diabetes  </a:t>
            </a:r>
          </a:p>
          <a:p>
            <a:pPr marL="234950" indent="-234950">
              <a:lnSpc>
                <a:spcPct val="70000"/>
              </a:lnSpc>
              <a:buFont typeface="Arial" pitchFamily="34" charset="0"/>
              <a:buChar char="•"/>
              <a:tabLst>
                <a:tab pos="457200" algn="l"/>
              </a:tabLst>
            </a:pPr>
            <a:endParaRPr lang="en-US" sz="2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8[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215" y="0"/>
            <a:ext cx="9342615" cy="6858000"/>
          </a:xfrm>
          <a:prstGeom prst="rect">
            <a:avLst/>
          </a:prstGeom>
        </p:spPr>
      </p:pic>
      <p:sp>
        <p:nvSpPr>
          <p:cNvPr id="2050" name="Title 1"/>
          <p:cNvSpPr>
            <a:spLocks noGrp="1"/>
          </p:cNvSpPr>
          <p:nvPr>
            <p:ph type="ctrTitle"/>
          </p:nvPr>
        </p:nvSpPr>
        <p:spPr>
          <a:xfrm>
            <a:off x="838200" y="3406775"/>
            <a:ext cx="7772400" cy="1470025"/>
          </a:xfrm>
          <a:effectLst>
            <a:outerShdw blurRad="50800" dist="38100" dir="10800000" algn="r" rotWithShape="0">
              <a:prstClr val="black">
                <a:alpha val="40000"/>
              </a:prstClr>
            </a:outerShdw>
          </a:effectLst>
        </p:spPr>
        <p:txBody>
          <a:bodyPr/>
          <a:lstStyle/>
          <a:p>
            <a:r>
              <a:rPr lang="en-US" dirty="0" smtClean="0">
                <a:solidFill>
                  <a:schemeClr val="bg1"/>
                </a:solidFill>
                <a:latin typeface="Book Antiqua"/>
                <a:cs typeface="Book Antiqua"/>
              </a:rPr>
              <a:t>Healthy Relationships </a:t>
            </a:r>
            <a:br>
              <a:rPr lang="en-US" dirty="0" smtClean="0">
                <a:solidFill>
                  <a:schemeClr val="bg1"/>
                </a:solidFill>
                <a:latin typeface="Book Antiqua"/>
                <a:cs typeface="Book Antiqua"/>
              </a:rPr>
            </a:br>
            <a:r>
              <a:rPr lang="en-US" dirty="0" smtClean="0">
                <a:solidFill>
                  <a:schemeClr val="bg1"/>
                </a:solidFill>
                <a:latin typeface="Book Antiqua"/>
                <a:cs typeface="Book Antiqua"/>
              </a:rPr>
              <a:t>Behind Close Doors</a:t>
            </a:r>
          </a:p>
        </p:txBody>
      </p:sp>
      <p:sp>
        <p:nvSpPr>
          <p:cNvPr id="3" name="Title 1"/>
          <p:cNvSpPr txBox="1">
            <a:spLocks/>
          </p:cNvSpPr>
          <p:nvPr/>
        </p:nvSpPr>
        <p:spPr bwMode="auto">
          <a:xfrm>
            <a:off x="762000" y="4702175"/>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en-US" sz="1600" b="0" i="0" u="none" strike="noStrike" kern="1200" cap="none" spc="0" normalizeH="0" baseline="0" noProof="0" dirty="0" smtClean="0">
                <a:ln>
                  <a:noFill/>
                </a:ln>
                <a:solidFill>
                  <a:schemeClr val="tx1"/>
                </a:solidFill>
                <a:effectLst/>
                <a:uLnTx/>
                <a:uFillTx/>
                <a:latin typeface="Book Antiqua"/>
                <a:ea typeface="+mj-ea"/>
                <a:cs typeface="Book Antiqua"/>
              </a:rPr>
              <a:t>Written by</a:t>
            </a:r>
            <a:endParaRPr lang="en-US" sz="1600" dirty="0" smtClean="0">
              <a:latin typeface="Book Antiqua"/>
              <a:ea typeface="+mj-ea"/>
              <a:cs typeface="Book Antiqua"/>
            </a:endParaRPr>
          </a:p>
          <a:p>
            <a:pPr algn="ctr"/>
            <a:r>
              <a:rPr lang="en-US" sz="1600" dirty="0" smtClean="0">
                <a:latin typeface="Book Antiqua"/>
                <a:cs typeface="Book Antiqua"/>
              </a:rPr>
              <a:t>Katia Reinert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1676400" y="838200"/>
            <a:ext cx="6172200" cy="1143000"/>
          </a:xfrm>
        </p:spPr>
        <p:txBody>
          <a:bodyPr/>
          <a:lstStyle/>
          <a:p>
            <a:r>
              <a:rPr lang="en-US" b="1" dirty="0">
                <a:solidFill>
                  <a:srgbClr val="660066"/>
                </a:solidFill>
              </a:rPr>
              <a:t>Health Consequences during Pregnancy </a:t>
            </a:r>
            <a:br>
              <a:rPr lang="en-US" b="1" dirty="0">
                <a:solidFill>
                  <a:srgbClr val="660066"/>
                </a:solidFill>
              </a:rPr>
            </a:br>
            <a:endParaRPr lang="en-US" dirty="0">
              <a:solidFill>
                <a:srgbClr val="660066"/>
              </a:solidFill>
            </a:endParaRPr>
          </a:p>
        </p:txBody>
      </p:sp>
      <p:sp>
        <p:nvSpPr>
          <p:cNvPr id="6" name="Content Placeholder 2"/>
          <p:cNvSpPr txBox="1">
            <a:spLocks/>
          </p:cNvSpPr>
          <p:nvPr/>
        </p:nvSpPr>
        <p:spPr bwMode="auto">
          <a:xfrm>
            <a:off x="533400" y="2514600"/>
            <a:ext cx="4038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10000"/>
              </a:lnSpc>
              <a:buFont typeface="Wingdings" charset="2"/>
              <a:buChar char="§"/>
              <a:tabLst>
                <a:tab pos="457200" algn="l"/>
              </a:tabLst>
            </a:pPr>
            <a:r>
              <a:rPr lang="en-US" sz="3200" dirty="0" smtClean="0">
                <a:latin typeface="+mn-lt"/>
              </a:rPr>
              <a:t>Low weight gain</a:t>
            </a:r>
          </a:p>
          <a:p>
            <a:pPr marL="457200" indent="-457200">
              <a:lnSpc>
                <a:spcPct val="110000"/>
              </a:lnSpc>
              <a:buFont typeface="Wingdings" charset="2"/>
              <a:buChar char="§"/>
              <a:tabLst>
                <a:tab pos="457200" algn="l"/>
              </a:tabLst>
            </a:pPr>
            <a:r>
              <a:rPr lang="en-US" sz="3200" dirty="0" smtClean="0">
                <a:latin typeface="+mn-lt"/>
              </a:rPr>
              <a:t>Anemia</a:t>
            </a:r>
          </a:p>
          <a:p>
            <a:pPr marL="457200" indent="-457200">
              <a:lnSpc>
                <a:spcPct val="110000"/>
              </a:lnSpc>
              <a:buFont typeface="Wingdings" charset="2"/>
              <a:buChar char="§"/>
              <a:tabLst>
                <a:tab pos="457200" algn="l"/>
              </a:tabLst>
            </a:pPr>
            <a:r>
              <a:rPr lang="en-US" sz="3200" dirty="0" smtClean="0">
                <a:latin typeface="+mn-lt"/>
              </a:rPr>
              <a:t>Infections</a:t>
            </a:r>
          </a:p>
          <a:p>
            <a:pPr marL="457200" indent="-457200">
              <a:lnSpc>
                <a:spcPct val="110000"/>
              </a:lnSpc>
              <a:buFont typeface="Wingdings" charset="2"/>
              <a:buChar char="§"/>
              <a:tabLst>
                <a:tab pos="457200" algn="l"/>
              </a:tabLst>
            </a:pPr>
            <a:r>
              <a:rPr lang="en-US" sz="3200" dirty="0" smtClean="0">
                <a:latin typeface="+mn-lt"/>
              </a:rPr>
              <a:t>First and second trimester bleeding</a:t>
            </a:r>
          </a:p>
          <a:p>
            <a:pPr marL="457200" indent="-457200">
              <a:lnSpc>
                <a:spcPct val="110000"/>
              </a:lnSpc>
              <a:buFont typeface="Wingdings" charset="2"/>
              <a:buChar char="§"/>
              <a:tabLst>
                <a:tab pos="457200" algn="l"/>
              </a:tabLst>
            </a:pPr>
            <a:endParaRPr lang="en-US" sz="3200" dirty="0" smtClean="0">
              <a:latin typeface="+mn-lt"/>
            </a:endParaRPr>
          </a:p>
          <a:p>
            <a:pPr>
              <a:lnSpc>
                <a:spcPct val="110000"/>
              </a:lnSpc>
              <a:tabLst>
                <a:tab pos="457200" algn="l"/>
              </a:tabLst>
            </a:pPr>
            <a:endParaRPr lang="en-US" sz="3200" dirty="0" smtClean="0">
              <a:latin typeface="+mn-lt"/>
            </a:endParaRPr>
          </a:p>
        </p:txBody>
      </p:sp>
      <p:sp>
        <p:nvSpPr>
          <p:cNvPr id="7" name="Content Placeholder 2"/>
          <p:cNvSpPr txBox="1">
            <a:spLocks/>
          </p:cNvSpPr>
          <p:nvPr/>
        </p:nvSpPr>
        <p:spPr bwMode="auto">
          <a:xfrm>
            <a:off x="4800600" y="2514600"/>
            <a:ext cx="4038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lnSpc>
                <a:spcPct val="110000"/>
              </a:lnSpc>
              <a:buFont typeface="Wingdings" charset="2"/>
              <a:buChar char="§"/>
              <a:tabLst>
                <a:tab pos="457200" algn="l"/>
              </a:tabLst>
            </a:pPr>
            <a:r>
              <a:rPr lang="en-US" sz="3200" dirty="0" smtClean="0">
                <a:latin typeface="+mj-lt"/>
              </a:rPr>
              <a:t>Depression</a:t>
            </a:r>
          </a:p>
          <a:p>
            <a:pPr marL="457200" indent="-457200">
              <a:lnSpc>
                <a:spcPct val="110000"/>
              </a:lnSpc>
              <a:buFont typeface="Wingdings" charset="2"/>
              <a:buChar char="§"/>
              <a:tabLst>
                <a:tab pos="457200" algn="l"/>
              </a:tabLst>
            </a:pPr>
            <a:r>
              <a:rPr lang="en-US" sz="3200" dirty="0" smtClean="0">
                <a:latin typeface="+mj-lt"/>
              </a:rPr>
              <a:t>Suicidal Tendencies</a:t>
            </a:r>
          </a:p>
          <a:p>
            <a:pPr marL="457200" indent="-457200">
              <a:lnSpc>
                <a:spcPct val="110000"/>
              </a:lnSpc>
              <a:buFont typeface="Wingdings" charset="2"/>
              <a:buChar char="§"/>
              <a:tabLst>
                <a:tab pos="457200" algn="l"/>
              </a:tabLst>
            </a:pPr>
            <a:r>
              <a:rPr lang="en-US" sz="3200" dirty="0" smtClean="0">
                <a:latin typeface="+mj-lt"/>
              </a:rPr>
              <a:t>Use of tobacco and / or alcohol</a:t>
            </a:r>
          </a:p>
          <a:p>
            <a:pPr marL="457200" indent="-457200">
              <a:lnSpc>
                <a:spcPct val="110000"/>
              </a:lnSpc>
              <a:buFont typeface="Wingdings" charset="2"/>
              <a:buChar char="§"/>
              <a:tabLst>
                <a:tab pos="457200" algn="l"/>
              </a:tabLst>
            </a:pPr>
            <a:r>
              <a:rPr lang="en-US" sz="3200" dirty="0" smtClean="0">
                <a:latin typeface="+mj-lt"/>
              </a:rPr>
              <a:t>Illicit </a:t>
            </a:r>
            <a:r>
              <a:rPr lang="en-US" sz="3200" dirty="0">
                <a:latin typeface="+mj-lt"/>
              </a:rPr>
              <a:t>drug use</a:t>
            </a:r>
          </a:p>
          <a:p>
            <a:pPr marL="457200" indent="-457200">
              <a:lnSpc>
                <a:spcPct val="110000"/>
              </a:lnSpc>
              <a:buFont typeface="Wingdings" charset="2"/>
              <a:buChar char="§"/>
              <a:tabLst>
                <a:tab pos="457200" algn="l"/>
              </a:tabLst>
            </a:pPr>
            <a:endParaRPr lang="en-US" sz="3200" dirty="0" smtClean="0">
              <a:latin typeface="+mj-lt"/>
            </a:endParaRPr>
          </a:p>
          <a:p>
            <a:pPr marL="457200" indent="-457200">
              <a:lnSpc>
                <a:spcPct val="110000"/>
              </a:lnSpc>
              <a:buFont typeface="Wingdings" charset="2"/>
              <a:buChar char="§"/>
              <a:tabLst>
                <a:tab pos="457200" algn="l"/>
              </a:tabLst>
            </a:pPr>
            <a:endParaRPr lang="en-US" sz="3200" dirty="0" smtClean="0">
              <a:latin typeface="+mj-lt"/>
            </a:endParaRPr>
          </a:p>
          <a:p>
            <a:pPr>
              <a:lnSpc>
                <a:spcPct val="110000"/>
              </a:lnSpc>
              <a:tabLst>
                <a:tab pos="457200" algn="l"/>
              </a:tabLst>
            </a:pPr>
            <a:endParaRPr lang="en-US" sz="32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2" name="Picture 1"/>
          <p:cNvPicPr>
            <a:picLocks noChangeAspect="1"/>
          </p:cNvPicPr>
          <p:nvPr/>
        </p:nvPicPr>
        <p:blipFill>
          <a:blip r:embed="rId4" cstate="print"/>
          <a:stretch>
            <a:fillRect/>
          </a:stretch>
        </p:blipFill>
        <p:spPr>
          <a:xfrm>
            <a:off x="5334000" y="3048000"/>
            <a:ext cx="3810000" cy="3810000"/>
          </a:xfrm>
          <a:prstGeom prst="rect">
            <a:avLst/>
          </a:prstGeom>
        </p:spPr>
      </p:pic>
      <p:sp>
        <p:nvSpPr>
          <p:cNvPr id="6" name="Content Placeholder 2"/>
          <p:cNvSpPr txBox="1">
            <a:spLocks/>
          </p:cNvSpPr>
          <p:nvPr/>
        </p:nvSpPr>
        <p:spPr bwMode="auto">
          <a:xfrm>
            <a:off x="533400" y="2209800"/>
            <a:ext cx="65532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4950" indent="-234950">
              <a:lnSpc>
                <a:spcPct val="70000"/>
              </a:lnSpc>
              <a:buFont typeface="Arial" pitchFamily="34" charset="0"/>
              <a:buChar char="•"/>
              <a:tabLst>
                <a:tab pos="457200" algn="l"/>
              </a:tabLst>
            </a:pPr>
            <a:r>
              <a:rPr lang="en-US" sz="3200" dirty="0" smtClean="0">
                <a:latin typeface="+mn-lt"/>
              </a:rPr>
              <a:t>Depression</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80000"/>
              </a:lnSpc>
              <a:buFont typeface="Arial" pitchFamily="34" charset="0"/>
              <a:buChar char="•"/>
              <a:tabLst>
                <a:tab pos="457200" algn="l"/>
              </a:tabLst>
            </a:pPr>
            <a:r>
              <a:rPr lang="en-US" sz="3200" dirty="0" smtClean="0">
                <a:latin typeface="+mn-lt"/>
              </a:rPr>
              <a:t>Alcohol and Drug use and dependence</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Panic Disorder</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Post-Traumatic Stress Disorder (PTSD)</a:t>
            </a:r>
          </a:p>
          <a:p>
            <a:pPr marL="234950" indent="-234950">
              <a:lnSpc>
                <a:spcPct val="70000"/>
              </a:lnSpc>
              <a:buFont typeface="Arial" pitchFamily="34" charset="0"/>
              <a:buChar char="•"/>
              <a:tabLst>
                <a:tab pos="457200" algn="l"/>
              </a:tabLst>
            </a:pPr>
            <a:endParaRPr lang="en-US" sz="3200" dirty="0" smtClean="0">
              <a:latin typeface="+mn-lt"/>
            </a:endParaRPr>
          </a:p>
          <a:p>
            <a:pPr marL="234950" indent="-234950">
              <a:lnSpc>
                <a:spcPct val="70000"/>
              </a:lnSpc>
              <a:buFont typeface="Arial" pitchFamily="34" charset="0"/>
              <a:buChar char="•"/>
              <a:tabLst>
                <a:tab pos="457200" algn="l"/>
              </a:tabLst>
            </a:pPr>
            <a:r>
              <a:rPr lang="en-US" sz="3200" dirty="0" smtClean="0">
                <a:latin typeface="+mn-lt"/>
              </a:rPr>
              <a:t>Suicide Attempts</a:t>
            </a:r>
          </a:p>
          <a:p>
            <a:pPr marL="234950" indent="-234950">
              <a:lnSpc>
                <a:spcPct val="70000"/>
              </a:lnSpc>
              <a:buFont typeface="Arial" pitchFamily="34" charset="0"/>
              <a:buChar char="•"/>
              <a:tabLst>
                <a:tab pos="457200" algn="l"/>
              </a:tabLst>
            </a:pPr>
            <a:endParaRPr lang="en-US" sz="2800" dirty="0" smtClean="0">
              <a:latin typeface="+mn-lt"/>
            </a:endParaRPr>
          </a:p>
          <a:p>
            <a:pPr marL="234950" indent="-234950">
              <a:lnSpc>
                <a:spcPct val="70000"/>
              </a:lnSpc>
              <a:buFont typeface="Arial" pitchFamily="34" charset="0"/>
              <a:buChar char="•"/>
              <a:tabLst>
                <a:tab pos="457200" algn="l"/>
              </a:tabLst>
            </a:pPr>
            <a:endParaRPr lang="en-US" sz="3200" dirty="0" smtClean="0">
              <a:latin typeface="+mn-lt"/>
            </a:endParaRPr>
          </a:p>
        </p:txBody>
      </p:sp>
      <p:sp>
        <p:nvSpPr>
          <p:cNvPr id="7" name="Content Placeholder 2"/>
          <p:cNvSpPr txBox="1">
            <a:spLocks noGrp="1"/>
          </p:cNvSpPr>
          <p:nvPr>
            <p:ph type="title"/>
          </p:nvPr>
        </p:nvSpPr>
        <p:spPr bwMode="auto">
          <a:xfrm>
            <a:off x="457200" y="914400"/>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r>
              <a:rPr lang="en-US" b="1" dirty="0" smtClean="0">
                <a:solidFill>
                  <a:srgbClr val="660066"/>
                </a:solidFill>
                <a:latin typeface="+mn-lt"/>
              </a:rPr>
              <a:t>Health Consequences for Girls: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399"/>
          </a:xfrm>
          <a:prstGeom prst="rect">
            <a:avLst/>
          </a:prstGeom>
        </p:spPr>
      </p:pic>
      <p:sp>
        <p:nvSpPr>
          <p:cNvPr id="2" name="Title 1"/>
          <p:cNvSpPr>
            <a:spLocks noGrp="1"/>
          </p:cNvSpPr>
          <p:nvPr>
            <p:ph type="title"/>
          </p:nvPr>
        </p:nvSpPr>
        <p:spPr>
          <a:xfrm>
            <a:off x="381000" y="762000"/>
            <a:ext cx="8229600" cy="1143000"/>
          </a:xfrm>
        </p:spPr>
        <p:txBody>
          <a:bodyPr/>
          <a:lstStyle/>
          <a:p>
            <a:r>
              <a:rPr lang="en-US" b="1" dirty="0" smtClean="0">
                <a:solidFill>
                  <a:srgbClr val="660066"/>
                </a:solidFill>
              </a:rPr>
              <a:t>Harm to Children</a:t>
            </a:r>
            <a:endParaRPr lang="en-US" b="1" dirty="0">
              <a:solidFill>
                <a:srgbClr val="660066"/>
              </a:solidFill>
            </a:endParaRPr>
          </a:p>
        </p:txBody>
      </p:sp>
      <p:sp>
        <p:nvSpPr>
          <p:cNvPr id="3" name="Content Placeholder 2"/>
          <p:cNvSpPr>
            <a:spLocks noGrp="1"/>
          </p:cNvSpPr>
          <p:nvPr>
            <p:ph idx="1"/>
          </p:nvPr>
        </p:nvSpPr>
        <p:spPr>
          <a:xfrm>
            <a:off x="381000" y="2332037"/>
            <a:ext cx="4114800" cy="3992563"/>
          </a:xfrm>
        </p:spPr>
        <p:txBody>
          <a:bodyPr/>
          <a:lstStyle/>
          <a:p>
            <a:pPr marL="344488" lvl="0"/>
            <a:r>
              <a:rPr lang="en-US" dirty="0"/>
              <a:t>cardiovascular </a:t>
            </a:r>
            <a:r>
              <a:rPr lang="en-US" dirty="0" smtClean="0"/>
              <a:t>disease </a:t>
            </a:r>
            <a:endParaRPr lang="en-US" dirty="0"/>
          </a:p>
          <a:p>
            <a:pPr marL="344488" lvl="0"/>
            <a:r>
              <a:rPr lang="en-US" dirty="0"/>
              <a:t>type 2 diabetes</a:t>
            </a:r>
          </a:p>
          <a:p>
            <a:pPr marL="344488" lvl="0"/>
            <a:r>
              <a:rPr lang="en-US" dirty="0" err="1"/>
              <a:t>dysregulated</a:t>
            </a:r>
            <a:r>
              <a:rPr lang="en-US" dirty="0"/>
              <a:t> immune system</a:t>
            </a:r>
          </a:p>
          <a:p>
            <a:pPr marL="344488" lvl="0"/>
            <a:r>
              <a:rPr lang="en-US" dirty="0"/>
              <a:t>substance abuse</a:t>
            </a:r>
          </a:p>
          <a:p>
            <a:pPr marL="1588" lvl="0" indent="0">
              <a:buNone/>
            </a:pPr>
            <a:endParaRPr lang="en-US" dirty="0"/>
          </a:p>
          <a:p>
            <a:pPr marL="0" indent="0">
              <a:buNone/>
            </a:pPr>
            <a:r>
              <a:rPr lang="en-US" dirty="0"/>
              <a:t> </a:t>
            </a:r>
          </a:p>
          <a:p>
            <a:pPr marL="0" indent="0">
              <a:buNone/>
            </a:pP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4495800"/>
            <a:ext cx="3810000" cy="2540000"/>
          </a:xfrm>
          <a:prstGeom prst="rect">
            <a:avLst/>
          </a:prstGeom>
          <a:ln>
            <a:noFill/>
          </a:ln>
          <a:effectLst>
            <a:softEdge rad="112500"/>
          </a:effectLst>
        </p:spPr>
      </p:pic>
      <p:sp>
        <p:nvSpPr>
          <p:cNvPr id="7" name="Rectangle 6"/>
          <p:cNvSpPr/>
          <p:nvPr/>
        </p:nvSpPr>
        <p:spPr>
          <a:xfrm>
            <a:off x="4191000" y="2286000"/>
            <a:ext cx="5105400" cy="2792559"/>
          </a:xfrm>
          <a:prstGeom prst="rect">
            <a:avLst/>
          </a:prstGeom>
        </p:spPr>
        <p:txBody>
          <a:bodyPr wrap="square">
            <a:spAutoFit/>
          </a:bodyPr>
          <a:lstStyle/>
          <a:p>
            <a:pPr marL="801688" lvl="0" indent="-457200">
              <a:lnSpc>
                <a:spcPct val="110000"/>
              </a:lnSpc>
              <a:buFont typeface="Arial"/>
              <a:buChar char="•"/>
            </a:pPr>
            <a:r>
              <a:rPr lang="en-US" sz="3200" dirty="0">
                <a:latin typeface="+mn-lt"/>
              </a:rPr>
              <a:t>depression</a:t>
            </a:r>
          </a:p>
          <a:p>
            <a:pPr marL="801688" lvl="0" indent="-457200">
              <a:lnSpc>
                <a:spcPct val="110000"/>
              </a:lnSpc>
              <a:buFont typeface="Arial"/>
              <a:buChar char="•"/>
            </a:pPr>
            <a:r>
              <a:rPr lang="en-US" sz="3200" dirty="0">
                <a:latin typeface="+mn-lt"/>
              </a:rPr>
              <a:t>cancer</a:t>
            </a:r>
          </a:p>
          <a:p>
            <a:pPr marL="801688" lvl="0" indent="-457200">
              <a:lnSpc>
                <a:spcPct val="110000"/>
              </a:lnSpc>
              <a:buFont typeface="Arial"/>
              <a:buChar char="•"/>
            </a:pPr>
            <a:r>
              <a:rPr lang="en-US" sz="3200" dirty="0">
                <a:latin typeface="+mn-lt"/>
              </a:rPr>
              <a:t>obesity</a:t>
            </a:r>
          </a:p>
          <a:p>
            <a:pPr marL="801688" lvl="0" indent="-457200">
              <a:lnSpc>
                <a:spcPct val="110000"/>
              </a:lnSpc>
              <a:buFont typeface="Arial"/>
              <a:buChar char="•"/>
            </a:pPr>
            <a:r>
              <a:rPr lang="en-US" sz="3200" dirty="0">
                <a:latin typeface="+mn-lt"/>
              </a:rPr>
              <a:t>overweight</a:t>
            </a:r>
          </a:p>
          <a:p>
            <a:pPr marL="801688" lvl="0" indent="-457200">
              <a:lnSpc>
                <a:spcPct val="110000"/>
              </a:lnSpc>
              <a:buFont typeface="Arial"/>
              <a:buChar char="•"/>
            </a:pPr>
            <a:r>
              <a:rPr lang="en-US" sz="3200" dirty="0">
                <a:latin typeface="+mn-lt"/>
              </a:rPr>
              <a:t>premature </a:t>
            </a:r>
            <a:r>
              <a:rPr lang="en-US" sz="3200" dirty="0" smtClean="0">
                <a:latin typeface="+mn-lt"/>
              </a:rPr>
              <a:t>mortality</a:t>
            </a:r>
            <a:endParaRPr lang="en-US" sz="32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381000" y="762000"/>
            <a:ext cx="8229600" cy="1143000"/>
          </a:xfrm>
        </p:spPr>
        <p:txBody>
          <a:bodyPr/>
          <a:lstStyle/>
          <a:p>
            <a:r>
              <a:rPr lang="en-US" b="1" dirty="0">
                <a:solidFill>
                  <a:srgbClr val="660066"/>
                </a:solidFill>
              </a:rPr>
              <a:t>Harm to Children</a:t>
            </a:r>
            <a:endParaRPr lang="en-US" dirty="0"/>
          </a:p>
        </p:txBody>
      </p:sp>
      <p:sp>
        <p:nvSpPr>
          <p:cNvPr id="4" name="Content Placeholder 2"/>
          <p:cNvSpPr>
            <a:spLocks noGrp="1"/>
          </p:cNvSpPr>
          <p:nvPr>
            <p:ph idx="1"/>
          </p:nvPr>
        </p:nvSpPr>
        <p:spPr>
          <a:xfrm>
            <a:off x="381000" y="2408237"/>
            <a:ext cx="8229600" cy="3535363"/>
          </a:xfrm>
          <a:ln>
            <a:noFill/>
          </a:ln>
        </p:spPr>
        <p:txBody>
          <a:bodyPr/>
          <a:lstStyle/>
          <a:p>
            <a:pPr marL="0" indent="0" algn="ctr">
              <a:spcBef>
                <a:spcPts val="0"/>
              </a:spcBef>
              <a:buNone/>
            </a:pPr>
            <a:r>
              <a:rPr lang="en-US" dirty="0" smtClean="0"/>
              <a:t>Victims and child witnesses of violence often experience fear, shame, guilt, and stigma. These negative emotions contribute to severe burdens of mental and emotional problems, particularly depression and post traumatic stress disorder (PTSD)  as noted by the World Health Organization in 2010.</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209800" y="457200"/>
            <a:ext cx="6477000" cy="1143000"/>
          </a:xfrm>
        </p:spPr>
        <p:txBody>
          <a:bodyPr/>
          <a:lstStyle/>
          <a:p>
            <a:r>
              <a:rPr lang="en-US" b="1" dirty="0" smtClean="0">
                <a:solidFill>
                  <a:srgbClr val="660066"/>
                </a:solidFill>
              </a:rPr>
              <a:t>Witnessing </a:t>
            </a:r>
            <a:br>
              <a:rPr lang="en-US" b="1" dirty="0" smtClean="0">
                <a:solidFill>
                  <a:srgbClr val="660066"/>
                </a:solidFill>
              </a:rPr>
            </a:br>
            <a:r>
              <a:rPr lang="en-US" b="1" dirty="0" smtClean="0">
                <a:solidFill>
                  <a:srgbClr val="660066"/>
                </a:solidFill>
              </a:rPr>
              <a:t>Domestic Violence</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4025" y="3521825"/>
            <a:ext cx="3412375" cy="3412375"/>
          </a:xfrm>
          <a:prstGeom prst="rect">
            <a:avLst/>
          </a:prstGeom>
          <a:ln>
            <a:noFill/>
          </a:ln>
          <a:effectLst>
            <a:softEdge rad="112500"/>
          </a:effectLst>
        </p:spPr>
      </p:pic>
      <p:sp>
        <p:nvSpPr>
          <p:cNvPr id="3" name="Content Placeholder 2"/>
          <p:cNvSpPr>
            <a:spLocks noGrp="1"/>
          </p:cNvSpPr>
          <p:nvPr>
            <p:ph idx="1"/>
          </p:nvPr>
        </p:nvSpPr>
        <p:spPr>
          <a:xfrm>
            <a:off x="228600" y="2255837"/>
            <a:ext cx="6248400" cy="3230563"/>
          </a:xfrm>
        </p:spPr>
        <p:txBody>
          <a:bodyPr/>
          <a:lstStyle/>
          <a:p>
            <a:r>
              <a:rPr lang="en-US" dirty="0" smtClean="0"/>
              <a:t>Witnessed abuse is considered by some as serious as child abuse</a:t>
            </a:r>
          </a:p>
          <a:p>
            <a:r>
              <a:rPr lang="en-US" dirty="0" smtClean="0"/>
              <a:t>Children who witness domestic violence are more likely to exhibit behavioral and physical health problems, including:</a:t>
            </a:r>
          </a:p>
          <a:p>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90600" y="457200"/>
            <a:ext cx="8229600" cy="1143000"/>
          </a:xfrm>
        </p:spPr>
        <p:txBody>
          <a:bodyPr/>
          <a:lstStyle/>
          <a:p>
            <a:r>
              <a:rPr lang="en-US" b="1" dirty="0">
                <a:solidFill>
                  <a:srgbClr val="660066"/>
                </a:solidFill>
              </a:rPr>
              <a:t>Witnessing </a:t>
            </a:r>
            <a:br>
              <a:rPr lang="en-US" b="1" dirty="0">
                <a:solidFill>
                  <a:srgbClr val="660066"/>
                </a:solidFill>
              </a:rPr>
            </a:br>
            <a:r>
              <a:rPr lang="en-US" b="1" dirty="0">
                <a:solidFill>
                  <a:srgbClr val="660066"/>
                </a:solidFill>
              </a:rPr>
              <a:t>Domestic Violence</a:t>
            </a:r>
            <a:endParaRPr lang="en-US" dirty="0"/>
          </a:p>
        </p:txBody>
      </p:sp>
      <p:sp>
        <p:nvSpPr>
          <p:cNvPr id="3" name="Content Placeholder 2"/>
          <p:cNvSpPr>
            <a:spLocks noGrp="1"/>
          </p:cNvSpPr>
          <p:nvPr>
            <p:ph idx="1"/>
          </p:nvPr>
        </p:nvSpPr>
        <p:spPr>
          <a:xfrm>
            <a:off x="228600" y="2255837"/>
            <a:ext cx="5105400" cy="4525963"/>
          </a:xfrm>
        </p:spPr>
        <p:txBody>
          <a:bodyPr/>
          <a:lstStyle/>
          <a:p>
            <a:pPr marL="463550" lvl="0" indent="-119063">
              <a:tabLst>
                <a:tab pos="569913" algn="l"/>
              </a:tabLst>
            </a:pPr>
            <a:r>
              <a:rPr lang="en-US" dirty="0"/>
              <a:t>depression</a:t>
            </a:r>
          </a:p>
          <a:p>
            <a:pPr marL="463550" lvl="0" indent="-119063">
              <a:tabLst>
                <a:tab pos="569913" algn="l"/>
              </a:tabLst>
            </a:pPr>
            <a:r>
              <a:rPr lang="en-US" dirty="0"/>
              <a:t>anxiety</a:t>
            </a:r>
          </a:p>
          <a:p>
            <a:pPr marL="463550" lvl="0" indent="-119063">
              <a:tabLst>
                <a:tab pos="569913" algn="l"/>
              </a:tabLst>
            </a:pPr>
            <a:r>
              <a:rPr lang="en-US" dirty="0"/>
              <a:t>suicide attempts</a:t>
            </a:r>
          </a:p>
          <a:p>
            <a:pPr marL="463550" lvl="0" indent="-119063">
              <a:tabLst>
                <a:tab pos="569913" algn="l"/>
              </a:tabLst>
            </a:pPr>
            <a:r>
              <a:rPr lang="en-US" dirty="0"/>
              <a:t>drug and alcohol abuse</a:t>
            </a:r>
          </a:p>
          <a:p>
            <a:pPr marL="463550" lvl="0" indent="-119063">
              <a:tabLst>
                <a:tab pos="569913" algn="l"/>
              </a:tabLst>
            </a:pPr>
            <a:r>
              <a:rPr lang="en-US" dirty="0"/>
              <a:t>posttraumatic stress disorder (such as bed-wetting or nightmares</a:t>
            </a:r>
            <a:r>
              <a:rPr lang="en-US" dirty="0" smtClean="0"/>
              <a:t>)</a:t>
            </a:r>
            <a:endParaRPr lang="en-US" dirty="0"/>
          </a:p>
        </p:txBody>
      </p:sp>
      <p:sp>
        <p:nvSpPr>
          <p:cNvPr id="4" name="Rectangle 3"/>
          <p:cNvSpPr/>
          <p:nvPr/>
        </p:nvSpPr>
        <p:spPr>
          <a:xfrm>
            <a:off x="4953000" y="2286000"/>
            <a:ext cx="4800600" cy="3875933"/>
          </a:xfrm>
          <a:prstGeom prst="rect">
            <a:avLst/>
          </a:prstGeom>
        </p:spPr>
        <p:txBody>
          <a:bodyPr wrap="square">
            <a:spAutoFit/>
          </a:bodyPr>
          <a:lstStyle/>
          <a:p>
            <a:pPr marL="630237" lvl="0" indent="-285750">
              <a:lnSpc>
                <a:spcPct val="110000"/>
              </a:lnSpc>
              <a:buFont typeface="Arial"/>
              <a:buChar char="•"/>
              <a:tabLst>
                <a:tab pos="569913" algn="l"/>
              </a:tabLst>
            </a:pPr>
            <a:r>
              <a:rPr lang="en-US" sz="3200" dirty="0">
                <a:latin typeface="+mj-lt"/>
              </a:rPr>
              <a:t>allergies</a:t>
            </a:r>
          </a:p>
          <a:p>
            <a:pPr marL="630237" lvl="0" indent="-285750">
              <a:lnSpc>
                <a:spcPct val="110000"/>
              </a:lnSpc>
              <a:buFont typeface="Arial"/>
              <a:buChar char="•"/>
              <a:tabLst>
                <a:tab pos="569913" algn="l"/>
              </a:tabLst>
            </a:pPr>
            <a:r>
              <a:rPr lang="en-US" sz="3200" dirty="0">
                <a:latin typeface="+mj-lt"/>
              </a:rPr>
              <a:t>asthma</a:t>
            </a:r>
          </a:p>
          <a:p>
            <a:pPr marL="630237" lvl="0" indent="-285750">
              <a:lnSpc>
                <a:spcPct val="110000"/>
              </a:lnSpc>
              <a:buFont typeface="Arial"/>
              <a:buChar char="•"/>
              <a:tabLst>
                <a:tab pos="569913" algn="l"/>
              </a:tabLst>
            </a:pPr>
            <a:r>
              <a:rPr lang="en-US" sz="3200" dirty="0">
                <a:latin typeface="+mj-lt"/>
              </a:rPr>
              <a:t>gastrointestinal problems</a:t>
            </a:r>
          </a:p>
          <a:p>
            <a:pPr marL="630237" lvl="0" indent="-285750">
              <a:lnSpc>
                <a:spcPct val="110000"/>
              </a:lnSpc>
              <a:buFont typeface="Arial"/>
              <a:buChar char="•"/>
              <a:tabLst>
                <a:tab pos="569913" algn="l"/>
              </a:tabLst>
            </a:pPr>
            <a:r>
              <a:rPr lang="en-US" sz="3200" dirty="0" smtClean="0">
                <a:latin typeface="+mj-lt"/>
              </a:rPr>
              <a:t>Headache</a:t>
            </a:r>
            <a:endParaRPr lang="en-US" sz="3200" dirty="0">
              <a:latin typeface="+mj-lt"/>
            </a:endParaRPr>
          </a:p>
          <a:p>
            <a:pPr marL="630237" lvl="0" indent="-285750">
              <a:lnSpc>
                <a:spcPct val="110000"/>
              </a:lnSpc>
              <a:buFont typeface="Arial"/>
              <a:buChar char="•"/>
              <a:tabLst>
                <a:tab pos="569913" algn="l"/>
              </a:tabLst>
            </a:pPr>
            <a:r>
              <a:rPr lang="en-US" sz="3200" dirty="0" smtClean="0">
                <a:latin typeface="+mj-lt"/>
              </a:rPr>
              <a:t>flu</a:t>
            </a:r>
            <a:endParaRPr lang="en-US" sz="3200" dirty="0">
              <a:latin typeface="+mj-lt"/>
            </a:endParaRPr>
          </a:p>
          <a:p>
            <a:pPr marL="285750" indent="-285750">
              <a:lnSpc>
                <a:spcPct val="110000"/>
              </a:lnSpc>
              <a:buFont typeface="Arial"/>
              <a:buChar char="•"/>
            </a:pPr>
            <a:endParaRPr lang="en-US" sz="3200" dirty="0">
              <a:latin typeface="+mj-lt"/>
            </a:endParaRPr>
          </a:p>
        </p:txBody>
      </p:sp>
    </p:spTree>
    <p:extLst>
      <p:ext uri="{BB962C8B-B14F-4D97-AF65-F5344CB8AC3E}">
        <p14:creationId xmlns:p14="http://schemas.microsoft.com/office/powerpoint/2010/main" val="48551073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762000" y="838200"/>
            <a:ext cx="8229600" cy="1143000"/>
          </a:xfrm>
        </p:spPr>
        <p:txBody>
          <a:bodyPr/>
          <a:lstStyle/>
          <a:p>
            <a:r>
              <a:rPr lang="en-US" b="1" dirty="0" smtClean="0">
                <a:solidFill>
                  <a:srgbClr val="660066"/>
                </a:solidFill>
              </a:rPr>
              <a:t>What To Do</a:t>
            </a:r>
            <a:endParaRPr lang="en-US" b="1" dirty="0">
              <a:solidFill>
                <a:srgbClr val="660066"/>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4894" y="1828800"/>
            <a:ext cx="2589389" cy="2286000"/>
          </a:xfrm>
          <a:prstGeom prst="rect">
            <a:avLst/>
          </a:prstGeom>
        </p:spPr>
      </p:pic>
      <p:sp>
        <p:nvSpPr>
          <p:cNvPr id="3" name="Content Placeholder 2"/>
          <p:cNvSpPr>
            <a:spLocks noGrp="1"/>
          </p:cNvSpPr>
          <p:nvPr>
            <p:ph idx="1"/>
          </p:nvPr>
        </p:nvSpPr>
        <p:spPr>
          <a:xfrm>
            <a:off x="457200" y="2209800"/>
            <a:ext cx="7696200" cy="4068763"/>
          </a:xfrm>
        </p:spPr>
        <p:txBody>
          <a:bodyPr/>
          <a:lstStyle/>
          <a:p>
            <a:pPr marL="234950" lvl="0" indent="-234950">
              <a:tabLst>
                <a:tab pos="457200" algn="l"/>
              </a:tabLst>
            </a:pPr>
            <a:r>
              <a:rPr lang="en-US" dirty="0" smtClean="0"/>
              <a:t>Pray for wisdom</a:t>
            </a:r>
          </a:p>
          <a:p>
            <a:pPr marL="234950" lvl="0" indent="-234950">
              <a:tabLst>
                <a:tab pos="457200" algn="l"/>
              </a:tabLst>
            </a:pPr>
            <a:r>
              <a:rPr lang="en-US" dirty="0" smtClean="0"/>
              <a:t>Assess your safety and</a:t>
            </a:r>
          </a:p>
          <a:p>
            <a:pPr marL="234950" lvl="0" indent="-234950">
              <a:buNone/>
              <a:tabLst>
                <a:tab pos="457200" algn="l"/>
              </a:tabLst>
            </a:pPr>
            <a:r>
              <a:rPr lang="en-US" dirty="0" smtClean="0"/>
              <a:t> 	develop a safety plan</a:t>
            </a:r>
          </a:p>
          <a:p>
            <a:pPr marL="234950" lvl="0" indent="-234950">
              <a:tabLst>
                <a:tab pos="457200" algn="l"/>
              </a:tabLst>
            </a:pPr>
            <a:r>
              <a:rPr lang="en-US" dirty="0" smtClean="0"/>
              <a:t>Watch and share the ENDITNOW video</a:t>
            </a:r>
          </a:p>
          <a:p>
            <a:pPr marL="234950" lvl="0" indent="-234950">
              <a:tabLst>
                <a:tab pos="457200" algn="l"/>
              </a:tabLst>
            </a:pPr>
            <a:r>
              <a:rPr lang="en-US" dirty="0" smtClean="0"/>
              <a:t>Tell your own story</a:t>
            </a:r>
          </a:p>
          <a:p>
            <a:pPr marL="234950" lvl="0" indent="-234950">
              <a:tabLst>
                <a:tab pos="457200" algn="l"/>
              </a:tabLst>
            </a:pPr>
            <a:r>
              <a:rPr lang="en-US" dirty="0" smtClean="0"/>
              <a:t>Help set up a shelter, or volunteer at an existing one</a:t>
            </a:r>
          </a:p>
          <a:p>
            <a:pPr marL="0" indent="0">
              <a:buNone/>
            </a:pPr>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057400" y="457200"/>
            <a:ext cx="6629400" cy="1249362"/>
          </a:xfrm>
        </p:spPr>
        <p:txBody>
          <a:bodyPr/>
          <a:lstStyle/>
          <a:p>
            <a:r>
              <a:rPr lang="en-US" b="1" dirty="0" smtClean="0">
                <a:solidFill>
                  <a:srgbClr val="660066"/>
                </a:solidFill>
              </a:rPr>
              <a:t>Prevention:</a:t>
            </a:r>
            <a:br>
              <a:rPr lang="en-US" b="1" dirty="0" smtClean="0">
                <a:solidFill>
                  <a:srgbClr val="660066"/>
                </a:solidFill>
              </a:rPr>
            </a:br>
            <a:r>
              <a:rPr lang="en-US" b="1" dirty="0" smtClean="0">
                <a:solidFill>
                  <a:srgbClr val="660066"/>
                </a:solidFill>
              </a:rPr>
              <a:t>Building Protective Factors</a:t>
            </a:r>
            <a:endParaRPr lang="en-US" b="1" dirty="0">
              <a:solidFill>
                <a:srgbClr val="660066"/>
              </a:solidFill>
            </a:endParaRPr>
          </a:p>
        </p:txBody>
      </p:sp>
      <p:sp>
        <p:nvSpPr>
          <p:cNvPr id="3" name="Content Placeholder 2"/>
          <p:cNvSpPr>
            <a:spLocks noGrp="1"/>
          </p:cNvSpPr>
          <p:nvPr>
            <p:ph idx="1"/>
          </p:nvPr>
        </p:nvSpPr>
        <p:spPr>
          <a:xfrm>
            <a:off x="457200" y="2209800"/>
            <a:ext cx="5181600" cy="3352800"/>
          </a:xfrm>
        </p:spPr>
        <p:txBody>
          <a:bodyPr/>
          <a:lstStyle/>
          <a:p>
            <a:pPr marL="514350" indent="-514350">
              <a:buFont typeface="+mj-lt"/>
              <a:buAutoNum type="arabicPeriod"/>
            </a:pPr>
            <a:r>
              <a:rPr lang="en-US" i="1" dirty="0" smtClean="0"/>
              <a:t>Include family worship in your daily schedule, and seek God’s presence as a family.</a:t>
            </a:r>
          </a:p>
          <a:p>
            <a:pPr marL="514350" indent="-514350">
              <a:buFont typeface="+mj-lt"/>
              <a:buAutoNum type="arabicPeriod"/>
            </a:pPr>
            <a:r>
              <a:rPr lang="en-US" i="1" dirty="0" smtClean="0"/>
              <a:t> Make quality time for face-to-face interactions. </a:t>
            </a:r>
          </a:p>
          <a:p>
            <a:pPr marL="514350" indent="-514350">
              <a:buFont typeface="+mj-lt"/>
              <a:buAutoNum type="arabicPeriod"/>
            </a:pPr>
            <a:r>
              <a:rPr lang="en-US" i="1" dirty="0" smtClean="0"/>
              <a:t>Take time to share meals as a family. </a:t>
            </a:r>
            <a:endParaRPr lang="en-US" dirty="0" smtClean="0"/>
          </a:p>
          <a:p>
            <a:pPr marL="514350" indent="-514350">
              <a:buFont typeface="+mj-lt"/>
              <a:buAutoNum type="arabicPeriod"/>
            </a:pP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5372" y="3048000"/>
            <a:ext cx="2968628" cy="37736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143999" cy="6858000"/>
          </a:xfrm>
          <a:prstGeom prst="rect">
            <a:avLst/>
          </a:prstGeom>
        </p:spPr>
      </p:pic>
      <p:sp>
        <p:nvSpPr>
          <p:cNvPr id="2" name="Title 1"/>
          <p:cNvSpPr>
            <a:spLocks noGrp="1"/>
          </p:cNvSpPr>
          <p:nvPr>
            <p:ph type="title"/>
          </p:nvPr>
        </p:nvSpPr>
        <p:spPr>
          <a:xfrm>
            <a:off x="2057400" y="381000"/>
            <a:ext cx="7162800" cy="1249362"/>
          </a:xfrm>
        </p:spPr>
        <p:txBody>
          <a:bodyPr/>
          <a:lstStyle/>
          <a:p>
            <a:r>
              <a:rPr lang="en-US" b="1" dirty="0" smtClean="0">
                <a:solidFill>
                  <a:srgbClr val="660066"/>
                </a:solidFill>
              </a:rPr>
              <a:t>Prevention:</a:t>
            </a:r>
            <a:br>
              <a:rPr lang="en-US" b="1" dirty="0" smtClean="0">
                <a:solidFill>
                  <a:srgbClr val="660066"/>
                </a:solidFill>
              </a:rPr>
            </a:br>
            <a:r>
              <a:rPr lang="en-US" b="1" dirty="0" smtClean="0">
                <a:solidFill>
                  <a:srgbClr val="660066"/>
                </a:solidFill>
              </a:rPr>
              <a:t>Building Protective Factors</a:t>
            </a:r>
            <a:endParaRPr lang="en-US" b="1" dirty="0">
              <a:solidFill>
                <a:srgbClr val="660066"/>
              </a:solidFill>
            </a:endParaRPr>
          </a:p>
        </p:txBody>
      </p:sp>
      <p:sp>
        <p:nvSpPr>
          <p:cNvPr id="3" name="Content Placeholder 2"/>
          <p:cNvSpPr>
            <a:spLocks noGrp="1"/>
          </p:cNvSpPr>
          <p:nvPr>
            <p:ph idx="1"/>
          </p:nvPr>
        </p:nvSpPr>
        <p:spPr>
          <a:xfrm>
            <a:off x="457200" y="2743200"/>
            <a:ext cx="7086600" cy="1935163"/>
          </a:xfrm>
        </p:spPr>
        <p:txBody>
          <a:bodyPr/>
          <a:lstStyle/>
          <a:p>
            <a:pPr marL="692150" indent="-692150">
              <a:buAutoNum type="arabicPeriod" startAt="4"/>
            </a:pPr>
            <a:r>
              <a:rPr lang="en-US" i="1" dirty="0" smtClean="0"/>
              <a:t>Cultivate love, kindness, courtesy and respect for each other. </a:t>
            </a:r>
          </a:p>
          <a:p>
            <a:pPr marL="692150" indent="-692150">
              <a:buAutoNum type="arabicPeriod" startAt="4"/>
            </a:pPr>
            <a:r>
              <a:rPr lang="en-US" i="1" dirty="0" smtClean="0"/>
              <a:t>Forgive one another.</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2600" y="3200400"/>
            <a:ext cx="3657600" cy="3657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76200"/>
            <a:ext cx="9309322" cy="6934200"/>
          </a:xfrm>
          <a:prstGeom prst="rect">
            <a:avLst/>
          </a:prstGeom>
        </p:spPr>
      </p:pic>
      <p:sp>
        <p:nvSpPr>
          <p:cNvPr id="2" name="Title 1"/>
          <p:cNvSpPr>
            <a:spLocks noGrp="1"/>
          </p:cNvSpPr>
          <p:nvPr>
            <p:ph type="title"/>
          </p:nvPr>
        </p:nvSpPr>
        <p:spPr>
          <a:xfrm>
            <a:off x="914400" y="685800"/>
            <a:ext cx="8229600" cy="1143000"/>
          </a:xfrm>
        </p:spPr>
        <p:txBody>
          <a:bodyPr/>
          <a:lstStyle/>
          <a:p>
            <a:r>
              <a:rPr lang="en-US" b="1" dirty="0" smtClean="0">
                <a:solidFill>
                  <a:srgbClr val="660066"/>
                </a:solidFill>
              </a:rPr>
              <a:t>Facts with Hope</a:t>
            </a:r>
            <a:endParaRPr lang="en-US" b="1" dirty="0">
              <a:solidFill>
                <a:srgbClr val="660066"/>
              </a:solidFill>
            </a:endParaRPr>
          </a:p>
        </p:txBody>
      </p:sp>
      <p:sp>
        <p:nvSpPr>
          <p:cNvPr id="3" name="Content Placeholder 2"/>
          <p:cNvSpPr>
            <a:spLocks noGrp="1"/>
          </p:cNvSpPr>
          <p:nvPr>
            <p:ph idx="1"/>
          </p:nvPr>
        </p:nvSpPr>
        <p:spPr>
          <a:xfrm>
            <a:off x="381000" y="2057400"/>
            <a:ext cx="8534400" cy="1447800"/>
          </a:xfrm>
        </p:spPr>
        <p:txBody>
          <a:bodyPr/>
          <a:lstStyle/>
          <a:p>
            <a:r>
              <a:rPr lang="en-US" b="1" dirty="0" smtClean="0">
                <a:solidFill>
                  <a:srgbClr val="660066"/>
                </a:solidFill>
              </a:rPr>
              <a:t>FACT: </a:t>
            </a:r>
            <a:r>
              <a:rPr lang="en-US" dirty="0" smtClean="0"/>
              <a:t>During </a:t>
            </a:r>
            <a:r>
              <a:rPr lang="en-US" dirty="0"/>
              <a:t>the years that they maintained a high level of social connectedness, strong family ties and a nurturing community, residents had a lower incidence of heart disease; </a:t>
            </a:r>
          </a:p>
        </p:txBody>
      </p:sp>
      <p:sp>
        <p:nvSpPr>
          <p:cNvPr id="5" name="Content Placeholder 2"/>
          <p:cNvSpPr txBox="1">
            <a:spLocks/>
          </p:cNvSpPr>
          <p:nvPr/>
        </p:nvSpPr>
        <p:spPr bwMode="auto">
          <a:xfrm>
            <a:off x="304800" y="4267200"/>
            <a:ext cx="8458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90000"/>
              </a:lnSpc>
              <a:spcBef>
                <a:spcPct val="20000"/>
              </a:spcBef>
              <a:spcAft>
                <a:spcPct val="0"/>
              </a:spcAft>
              <a:buClrTx/>
              <a:buSzTx/>
              <a:buFont typeface="Arial"/>
              <a:buChar char="•"/>
              <a:tabLst/>
              <a:defRPr/>
            </a:pPr>
            <a:r>
              <a:rPr kumimoji="0" lang="en-US" sz="3200" b="1" i="0" u="none" strike="noStrike" kern="1200" cap="none" spc="0" normalizeH="0" baseline="0" noProof="0" dirty="0" smtClean="0">
                <a:ln>
                  <a:noFill/>
                </a:ln>
                <a:solidFill>
                  <a:srgbClr val="008000"/>
                </a:solidFill>
                <a:effectLst/>
                <a:uLnTx/>
                <a:uFillTx/>
                <a:latin typeface="+mn-lt"/>
              </a:rPr>
              <a:t>HOPE: </a:t>
            </a:r>
            <a:r>
              <a:rPr lang="en-US" sz="3200" dirty="0" smtClean="0">
                <a:latin typeface="+mn-lt"/>
              </a:rPr>
              <a:t>Being part of a supportive community, such as a church family or a community of faith, can go a long way toward facilitating whole person health and helping one cope in the face of trauma or abuse.</a:t>
            </a:r>
          </a:p>
          <a:p>
            <a:pPr marL="457200" marR="0" lvl="0" indent="-457200" algn="l" defTabSz="914400" rtl="0" eaLnBrk="1" fontAlgn="base" latinLnBrk="0" hangingPunct="1">
              <a:lnSpc>
                <a:spcPct val="90000"/>
              </a:lnSpc>
              <a:spcBef>
                <a:spcPct val="20000"/>
              </a:spcBef>
              <a:spcAft>
                <a:spcPct val="0"/>
              </a:spcAft>
              <a:buClrTx/>
              <a:buSzTx/>
              <a:buFont typeface="Arial"/>
              <a:buChar char="•"/>
              <a:tabLst/>
              <a:defRPr/>
            </a:pPr>
            <a:endParaRPr kumimoji="0" lang="en-US" sz="3200" b="1" i="0" u="none" strike="noStrike" kern="1200" cap="none" spc="0" normalizeH="0" baseline="0" noProof="0" dirty="0" smtClean="0">
              <a:ln>
                <a:noFill/>
              </a:ln>
              <a:solidFill>
                <a:schemeClr val="tx1"/>
              </a:solidFill>
              <a:effectLst/>
              <a:uLnTx/>
              <a:uFillTx/>
              <a:latin typeface="+mn-lt"/>
            </a:endParaRPr>
          </a:p>
          <a:p>
            <a:pPr marL="457200" marR="0" lvl="0" indent="-457200" algn="l" defTabSz="914400" rtl="0" eaLnBrk="1" fontAlgn="base" latinLnBrk="0" hangingPunct="1">
              <a:lnSpc>
                <a:spcPct val="90000"/>
              </a:lnSpc>
              <a:spcBef>
                <a:spcPct val="20000"/>
              </a:spcBef>
              <a:spcAft>
                <a:spcPct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ndParaRPr>
          </a:p>
          <a:p>
            <a:pPr marL="457200" marR="0" lvl="0" indent="-457200" algn="l" defTabSz="914400" rtl="0" eaLnBrk="1" fontAlgn="base" latinLnBrk="0" hangingPunct="1">
              <a:lnSpc>
                <a:spcPct val="90000"/>
              </a:lnSpc>
              <a:spcBef>
                <a:spcPct val="20000"/>
              </a:spcBef>
              <a:spcAft>
                <a:spcPct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90800" y="685800"/>
            <a:ext cx="6019800" cy="1143000"/>
          </a:xfrm>
        </p:spPr>
        <p:txBody>
          <a:bodyPr/>
          <a:lstStyle/>
          <a:p>
            <a:r>
              <a:rPr lang="en-US" b="1" dirty="0" smtClean="0">
                <a:solidFill>
                  <a:srgbClr val="660066"/>
                </a:solidFill>
              </a:rPr>
              <a:t>One Woman’s Story…</a:t>
            </a:r>
            <a:endParaRPr lang="en-US" b="1" dirty="0">
              <a:solidFill>
                <a:srgbClr val="660066"/>
              </a:solidFill>
            </a:endParaRPr>
          </a:p>
        </p:txBody>
      </p:sp>
      <p:pic>
        <p:nvPicPr>
          <p:cNvPr id="7" name="Content Placeholder 6"/>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609600" y="1981200"/>
            <a:ext cx="8229600" cy="4525963"/>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76200"/>
            <a:ext cx="9309322" cy="6934200"/>
          </a:xfrm>
          <a:prstGeom prst="rect">
            <a:avLst/>
          </a:prstGeom>
        </p:spPr>
      </p:pic>
      <p:sp>
        <p:nvSpPr>
          <p:cNvPr id="2" name="Title 1"/>
          <p:cNvSpPr>
            <a:spLocks noGrp="1"/>
          </p:cNvSpPr>
          <p:nvPr>
            <p:ph type="title"/>
          </p:nvPr>
        </p:nvSpPr>
        <p:spPr>
          <a:xfrm>
            <a:off x="990600" y="533400"/>
            <a:ext cx="8229600" cy="1143000"/>
          </a:xfrm>
        </p:spPr>
        <p:txBody>
          <a:bodyPr/>
          <a:lstStyle/>
          <a:p>
            <a:r>
              <a:rPr lang="en-US" b="1" dirty="0">
                <a:solidFill>
                  <a:srgbClr val="660066"/>
                </a:solidFill>
              </a:rPr>
              <a:t>Facts with Hope</a:t>
            </a:r>
            <a:endParaRPr lang="en-US" dirty="0"/>
          </a:p>
        </p:txBody>
      </p:sp>
      <p:sp>
        <p:nvSpPr>
          <p:cNvPr id="3" name="Content Placeholder 2"/>
          <p:cNvSpPr>
            <a:spLocks noGrp="1"/>
          </p:cNvSpPr>
          <p:nvPr>
            <p:ph idx="1"/>
          </p:nvPr>
        </p:nvSpPr>
        <p:spPr>
          <a:xfrm>
            <a:off x="457200" y="2179637"/>
            <a:ext cx="8229600" cy="4525963"/>
          </a:xfrm>
        </p:spPr>
        <p:txBody>
          <a:bodyPr/>
          <a:lstStyle/>
          <a:p>
            <a:r>
              <a:rPr lang="en-US" b="1" dirty="0" smtClean="0">
                <a:solidFill>
                  <a:srgbClr val="660066"/>
                </a:solidFill>
              </a:rPr>
              <a:t>FACT: </a:t>
            </a:r>
            <a:r>
              <a:rPr lang="en-US" dirty="0"/>
              <a:t>The results of the study demonstrated that those who were lonely and isolated had a three times higher mortality rate compared to those with many social contacts. </a:t>
            </a:r>
            <a:endParaRPr lang="en-US" dirty="0" smtClean="0"/>
          </a:p>
          <a:p>
            <a:r>
              <a:rPr lang="en-US" b="1" dirty="0" smtClean="0">
                <a:solidFill>
                  <a:srgbClr val="008000"/>
                </a:solidFill>
              </a:rPr>
              <a:t>HOPE:</a:t>
            </a:r>
            <a:r>
              <a:rPr lang="en-US" b="1" dirty="0" smtClean="0"/>
              <a:t> </a:t>
            </a:r>
            <a:r>
              <a:rPr lang="en-US" dirty="0"/>
              <a:t>Make a new friend. Join a group with similar interests. Volunteer for an activity that involves you with other people.</a:t>
            </a:r>
          </a:p>
        </p:txBody>
      </p:sp>
    </p:spTree>
    <p:extLst>
      <p:ext uri="{BB962C8B-B14F-4D97-AF65-F5344CB8AC3E}">
        <p14:creationId xmlns:p14="http://schemas.microsoft.com/office/powerpoint/2010/main" val="313379192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90600" y="685800"/>
            <a:ext cx="8229600" cy="1143000"/>
          </a:xfrm>
        </p:spPr>
        <p:txBody>
          <a:bodyPr/>
          <a:lstStyle/>
          <a:p>
            <a:r>
              <a:rPr lang="en-US" b="1" dirty="0" smtClean="0">
                <a:solidFill>
                  <a:srgbClr val="660066"/>
                </a:solidFill>
              </a:rPr>
              <a:t>More Hope</a:t>
            </a:r>
            <a:endParaRPr lang="en-US" b="1" dirty="0">
              <a:solidFill>
                <a:srgbClr val="660066"/>
              </a:solidFill>
            </a:endParaRPr>
          </a:p>
        </p:txBody>
      </p:sp>
      <p:sp>
        <p:nvSpPr>
          <p:cNvPr id="4" name="Content Placeholder 2"/>
          <p:cNvSpPr txBox="1">
            <a:spLocks/>
          </p:cNvSpPr>
          <p:nvPr/>
        </p:nvSpPr>
        <p:spPr bwMode="auto">
          <a:xfrm>
            <a:off x="304800" y="1905000"/>
            <a:ext cx="8839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39725" indent="-339725"/>
            <a:r>
              <a:rPr lang="en-US" sz="3200" b="1" dirty="0" smtClean="0">
                <a:solidFill>
                  <a:srgbClr val="008000"/>
                </a:solidFill>
                <a:latin typeface="+mn-lt"/>
              </a:rPr>
              <a:t>Telephone Hotlines and Phone Apps</a:t>
            </a:r>
          </a:p>
        </p:txBody>
      </p:sp>
      <p:sp>
        <p:nvSpPr>
          <p:cNvPr id="5" name="Content Placeholder 2"/>
          <p:cNvSpPr txBox="1">
            <a:spLocks/>
          </p:cNvSpPr>
          <p:nvPr/>
        </p:nvSpPr>
        <p:spPr bwMode="auto">
          <a:xfrm>
            <a:off x="304800" y="2590800"/>
            <a:ext cx="81534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b="1" dirty="0" smtClean="0">
                <a:latin typeface="+mn-lt"/>
              </a:rPr>
              <a:t>National Hotline for Domestic Violence: </a:t>
            </a:r>
            <a:r>
              <a:rPr lang="en-US" sz="2800" dirty="0" smtClean="0">
                <a:latin typeface="+mn-lt"/>
              </a:rPr>
              <a:t>1-800-799-7233</a:t>
            </a:r>
          </a:p>
          <a:p>
            <a:r>
              <a:rPr lang="en-US" sz="2800" b="1" dirty="0" smtClean="0">
                <a:latin typeface="+mn-lt"/>
              </a:rPr>
              <a:t>National Hotline for Suicide Prevention Now: </a:t>
            </a:r>
            <a:r>
              <a:rPr lang="en-US" sz="2800" dirty="0" smtClean="0">
                <a:latin typeface="+mn-lt"/>
              </a:rPr>
              <a:t>1-800-273-8255</a:t>
            </a:r>
          </a:p>
          <a:p>
            <a:r>
              <a:rPr lang="en-US" sz="2800" b="1" dirty="0" smtClean="0">
                <a:latin typeface="+mn-lt"/>
              </a:rPr>
              <a:t>ENDITNOW: </a:t>
            </a:r>
            <a:r>
              <a:rPr lang="en-US" sz="2800" dirty="0" smtClean="0">
                <a:latin typeface="+mn-lt"/>
                <a:hlinkClick r:id="rId4"/>
              </a:rPr>
              <a:t>www.enditnow.org</a:t>
            </a:r>
            <a:endParaRPr lang="en-US" sz="2800" dirty="0" smtClean="0">
              <a:latin typeface="+mn-lt"/>
            </a:endParaRPr>
          </a:p>
          <a:p>
            <a:r>
              <a:rPr lang="en-US" sz="2800" dirty="0" smtClean="0">
                <a:latin typeface="+mn-lt"/>
              </a:rPr>
              <a:t> </a:t>
            </a:r>
          </a:p>
          <a:p>
            <a:pPr algn="ctr"/>
            <a:r>
              <a:rPr lang="en-US" sz="2800" dirty="0" smtClean="0">
                <a:latin typeface="+mn-lt"/>
              </a:rPr>
              <a:t>Some great smart phone apps: </a:t>
            </a:r>
            <a:r>
              <a:rPr lang="en-US" sz="3200" b="1" i="1" dirty="0" smtClean="0">
                <a:latin typeface="+mn-lt"/>
              </a:rPr>
              <a:t>R3</a:t>
            </a:r>
            <a:r>
              <a:rPr lang="en-US" sz="3200" b="1" dirty="0" smtClean="0">
                <a:latin typeface="+mn-lt"/>
              </a:rPr>
              <a:t> </a:t>
            </a:r>
            <a:r>
              <a:rPr lang="en-US" sz="2800" dirty="0" smtClean="0">
                <a:latin typeface="+mn-lt"/>
              </a:rPr>
              <a:t>and </a:t>
            </a:r>
            <a:r>
              <a:rPr lang="en-US" sz="3200" b="1" i="1" dirty="0" smtClean="0">
                <a:latin typeface="+mn-lt"/>
              </a:rPr>
              <a:t>Circle of 6</a:t>
            </a:r>
            <a:r>
              <a:rPr lang="en-US" sz="3200" b="1" dirty="0" smtClean="0">
                <a:latin typeface="+mn-lt"/>
              </a:rPr>
              <a:t> </a:t>
            </a:r>
            <a:r>
              <a:rPr lang="en-US" sz="2800" dirty="0" smtClean="0">
                <a:latin typeface="+mn-lt"/>
              </a:rPr>
              <a:t>are excellent apps that can provide assistance to ensure your safety</a:t>
            </a:r>
            <a:endParaRPr lang="en-US" sz="28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2514600" y="685800"/>
            <a:ext cx="6400800" cy="1143000"/>
          </a:xfrm>
        </p:spPr>
        <p:txBody>
          <a:bodyPr/>
          <a:lstStyle/>
          <a:p>
            <a:r>
              <a:rPr lang="en-US" b="1" dirty="0" smtClean="0">
                <a:solidFill>
                  <a:srgbClr val="660066"/>
                </a:solidFill>
              </a:rPr>
              <a:t>What Does God Ask of Us?</a:t>
            </a:r>
            <a:endParaRPr lang="en-US" b="1" dirty="0">
              <a:solidFill>
                <a:srgbClr val="660066"/>
              </a:solidFill>
            </a:endParaRPr>
          </a:p>
        </p:txBody>
      </p:sp>
      <p:sp>
        <p:nvSpPr>
          <p:cNvPr id="4" name="Content Placeholder 2"/>
          <p:cNvSpPr>
            <a:spLocks noGrp="1"/>
          </p:cNvSpPr>
          <p:nvPr>
            <p:ph idx="1"/>
          </p:nvPr>
        </p:nvSpPr>
        <p:spPr>
          <a:xfrm>
            <a:off x="457200" y="2286000"/>
            <a:ext cx="5943600" cy="2925763"/>
          </a:xfrm>
        </p:spPr>
        <p:txBody>
          <a:bodyPr/>
          <a:lstStyle/>
          <a:p>
            <a:pPr marL="0" indent="0">
              <a:buNone/>
            </a:pPr>
            <a:r>
              <a:rPr lang="en-US" dirty="0" smtClean="0"/>
              <a:t>“Fear not, for I am with you; be not dismayed, for I am your God. I will strengthen you, Yes, I will help you, I will uphold you with My righteous right hand.”</a:t>
            </a:r>
          </a:p>
          <a:p>
            <a:pPr marL="0" indent="0">
              <a:buNone/>
              <a:tabLst>
                <a:tab pos="4114800" algn="l"/>
              </a:tabLst>
            </a:pPr>
            <a:r>
              <a:rPr lang="en-US" dirty="0" smtClean="0"/>
              <a:t>Isaiah 41:10 (NKJ)</a:t>
            </a:r>
          </a:p>
          <a:p>
            <a:pPr>
              <a:buNone/>
            </a:pPr>
            <a:endParaRPr lang="en-US" dirty="0"/>
          </a:p>
        </p:txBody>
      </p:sp>
      <p:pic>
        <p:nvPicPr>
          <p:cNvPr id="3" name="Picture 2"/>
          <p:cNvPicPr>
            <a:picLocks noChangeAspect="1"/>
          </p:cNvPicPr>
          <p:nvPr/>
        </p:nvPicPr>
        <p:blipFill>
          <a:blip r:embed="rId4" cstate="print"/>
          <a:stretch>
            <a:fillRect/>
          </a:stretch>
        </p:blipFill>
        <p:spPr>
          <a:xfrm>
            <a:off x="5715000" y="4028536"/>
            <a:ext cx="3581400" cy="2905664"/>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762000" y="685800"/>
            <a:ext cx="8229600" cy="1143000"/>
          </a:xfrm>
        </p:spPr>
        <p:txBody>
          <a:bodyPr/>
          <a:lstStyle/>
          <a:p>
            <a:r>
              <a:rPr lang="en-US" b="1" dirty="0" smtClean="0">
                <a:solidFill>
                  <a:srgbClr val="660066"/>
                </a:solidFill>
              </a:rPr>
              <a:t>A Prayer</a:t>
            </a:r>
            <a:endParaRPr lang="en-US" b="1" dirty="0">
              <a:solidFill>
                <a:srgbClr val="660066"/>
              </a:solidFill>
            </a:endParaRPr>
          </a:p>
        </p:txBody>
      </p:sp>
      <p:sp>
        <p:nvSpPr>
          <p:cNvPr id="4" name="Content Placeholder 3"/>
          <p:cNvSpPr>
            <a:spLocks noGrp="1"/>
          </p:cNvSpPr>
          <p:nvPr>
            <p:ph idx="1"/>
          </p:nvPr>
        </p:nvSpPr>
        <p:spPr>
          <a:xfrm>
            <a:off x="609600" y="2286000"/>
            <a:ext cx="8229600" cy="3962400"/>
          </a:xfrm>
        </p:spPr>
        <p:txBody>
          <a:bodyPr/>
          <a:lstStyle/>
          <a:p>
            <a:pPr algn="ctr">
              <a:buNone/>
            </a:pPr>
            <a:r>
              <a:rPr lang="en-US" dirty="0" smtClean="0"/>
              <a:t>Gracious God, We know you are a God who is able. But today we come before you with heavy hearts. We will no longer ignore the abuses perpetrated against women. Empower us to help end violence against women. Give us the wisdom and the courage to end abuse—in our church and in our community.</a:t>
            </a:r>
          </a:p>
          <a:p>
            <a:pPr algn="ct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A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 y="0"/>
            <a:ext cx="9309322" cy="6858000"/>
          </a:xfrm>
          <a:prstGeom prst="rect">
            <a:avLst/>
          </a:prstGeom>
        </p:spPr>
      </p:pic>
      <p:sp>
        <p:nvSpPr>
          <p:cNvPr id="2" name="Title 1"/>
          <p:cNvSpPr>
            <a:spLocks noGrp="1"/>
          </p:cNvSpPr>
          <p:nvPr>
            <p:ph type="title"/>
          </p:nvPr>
        </p:nvSpPr>
        <p:spPr>
          <a:xfrm>
            <a:off x="914400" y="685800"/>
            <a:ext cx="8229600" cy="1143000"/>
          </a:xfrm>
        </p:spPr>
        <p:txBody>
          <a:bodyPr/>
          <a:lstStyle/>
          <a:p>
            <a:r>
              <a:rPr lang="en-US" b="1" dirty="0">
                <a:solidFill>
                  <a:srgbClr val="660066"/>
                </a:solidFill>
              </a:rPr>
              <a:t>A Prayer</a:t>
            </a:r>
            <a:endParaRPr lang="en-US" dirty="0"/>
          </a:p>
        </p:txBody>
      </p:sp>
      <p:sp>
        <p:nvSpPr>
          <p:cNvPr id="3" name="Content Placeholder 2"/>
          <p:cNvSpPr>
            <a:spLocks noGrp="1"/>
          </p:cNvSpPr>
          <p:nvPr>
            <p:ph idx="1"/>
          </p:nvPr>
        </p:nvSpPr>
        <p:spPr>
          <a:xfrm>
            <a:off x="533400" y="2362200"/>
            <a:ext cx="8229600" cy="4144963"/>
          </a:xfrm>
        </p:spPr>
        <p:txBody>
          <a:bodyPr/>
          <a:lstStyle/>
          <a:p>
            <a:pPr marL="0" indent="0" algn="ctr">
              <a:buNone/>
            </a:pPr>
            <a:r>
              <a:rPr lang="en-US" dirty="0"/>
              <a:t>Remembering the immense value you, our Creator and Redeemer, place on each one of us, may we reflect your love. Give us knowledge, courage, wisdom, strength, and understanding. </a:t>
            </a:r>
          </a:p>
          <a:p>
            <a:pPr marL="0" indent="0" algn="ctr">
              <a:buNone/>
            </a:pPr>
            <a:r>
              <a:rPr lang="en-US" dirty="0"/>
              <a:t>We ask in Jesus’ name, Amen.</a:t>
            </a:r>
          </a:p>
          <a:p>
            <a:pPr marL="0" indent="0" algn="ctr">
              <a:buNone/>
            </a:pPr>
            <a:endParaRPr lang="en-US" dirty="0"/>
          </a:p>
        </p:txBody>
      </p:sp>
    </p:spTree>
    <p:extLst>
      <p:ext uri="{BB962C8B-B14F-4D97-AF65-F5344CB8AC3E}">
        <p14:creationId xmlns:p14="http://schemas.microsoft.com/office/powerpoint/2010/main" val="237687385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367603" cy="7086600"/>
          </a:xfrm>
          <a:prstGeom prst="rect">
            <a:avLst/>
          </a:prstGeom>
        </p:spPr>
      </p:pic>
      <p:sp>
        <p:nvSpPr>
          <p:cNvPr id="2" name="Title 1"/>
          <p:cNvSpPr>
            <a:spLocks noGrp="1"/>
          </p:cNvSpPr>
          <p:nvPr>
            <p:ph type="title"/>
          </p:nvPr>
        </p:nvSpPr>
        <p:spPr>
          <a:xfrm>
            <a:off x="457200" y="685800"/>
            <a:ext cx="8229600" cy="1143000"/>
          </a:xfrm>
        </p:spPr>
        <p:txBody>
          <a:bodyPr/>
          <a:lstStyle/>
          <a:p>
            <a:r>
              <a:rPr lang="en-US" sz="4800" b="1" dirty="0" smtClean="0">
                <a:solidFill>
                  <a:srgbClr val="660066"/>
                </a:solidFill>
                <a:latin typeface="Book Antiqua"/>
                <a:cs typeface="Book Antiqua"/>
              </a:rPr>
              <a:t>Prayer</a:t>
            </a:r>
            <a:endParaRPr lang="en-US" sz="4800" b="1" dirty="0">
              <a:solidFill>
                <a:srgbClr val="660066"/>
              </a:solidFill>
              <a:latin typeface="Book Antiqua"/>
              <a:cs typeface="Book Antiqua"/>
            </a:endParaRPr>
          </a:p>
        </p:txBody>
      </p:sp>
      <p:sp>
        <p:nvSpPr>
          <p:cNvPr id="3" name="Content Placeholder 2"/>
          <p:cNvSpPr>
            <a:spLocks noGrp="1"/>
          </p:cNvSpPr>
          <p:nvPr>
            <p:ph idx="1"/>
          </p:nvPr>
        </p:nvSpPr>
        <p:spPr>
          <a:xfrm>
            <a:off x="457200" y="2286000"/>
            <a:ext cx="8229600" cy="1905000"/>
          </a:xfrm>
        </p:spPr>
        <p:txBody>
          <a:bodyPr/>
          <a:lstStyle/>
          <a:p>
            <a:pPr marL="0" indent="0" algn="ctr">
              <a:buNone/>
            </a:pPr>
            <a:r>
              <a:rPr lang="en-US" sz="3600" dirty="0">
                <a:latin typeface="Book Antiqua"/>
                <a:cs typeface="Book Antiqua"/>
              </a:rPr>
              <a:t>“‘I am with you and will save you,’ declares the LORD.” </a:t>
            </a:r>
            <a:endParaRPr lang="en-US" sz="3600" dirty="0" smtClean="0">
              <a:latin typeface="Book Antiqua"/>
              <a:cs typeface="Book Antiqua"/>
            </a:endParaRPr>
          </a:p>
          <a:p>
            <a:pPr marL="0" indent="0" algn="ctr">
              <a:buNone/>
            </a:pPr>
            <a:r>
              <a:rPr lang="en-US" sz="3600" dirty="0" smtClean="0">
                <a:latin typeface="Book Antiqua"/>
                <a:cs typeface="Book Antiqua"/>
              </a:rPr>
              <a:t>Jeremiah </a:t>
            </a:r>
            <a:r>
              <a:rPr lang="en-US" sz="3600" dirty="0">
                <a:latin typeface="Book Antiqua"/>
                <a:cs typeface="Book Antiqua"/>
              </a:rPr>
              <a:t>30:11 </a:t>
            </a:r>
          </a:p>
          <a:p>
            <a:pPr marL="0" indent="0" algn="ctr">
              <a:buNone/>
            </a:pPr>
            <a:endParaRPr lang="en-US" sz="3600"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648200" y="3814303"/>
            <a:ext cx="5486399" cy="3653297"/>
          </a:xfrm>
          <a:prstGeom prst="rect">
            <a:avLst/>
          </a:prstGeom>
        </p:spPr>
      </p:pic>
    </p:spTree>
    <p:extLst>
      <p:ext uri="{BB962C8B-B14F-4D97-AF65-F5344CB8AC3E}">
        <p14:creationId xmlns:p14="http://schemas.microsoft.com/office/powerpoint/2010/main" val="20910144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Title 1"/>
          <p:cNvSpPr>
            <a:spLocks noGrp="1"/>
          </p:cNvSpPr>
          <p:nvPr>
            <p:ph type="title"/>
          </p:nvPr>
        </p:nvSpPr>
        <p:spPr>
          <a:xfrm>
            <a:off x="457200" y="503238"/>
            <a:ext cx="8229600" cy="1249362"/>
          </a:xfrm>
        </p:spPr>
        <p:txBody>
          <a:bodyPr/>
          <a:lstStyle/>
          <a:p>
            <a:r>
              <a:rPr lang="en-US" sz="4000" b="1" i="1" dirty="0" smtClean="0">
                <a:solidFill>
                  <a:srgbClr val="660066"/>
                </a:solidFill>
              </a:rPr>
              <a:t>Gender-Based Violence:</a:t>
            </a:r>
            <a:br>
              <a:rPr lang="en-US" sz="4000" b="1" i="1" dirty="0" smtClean="0">
                <a:solidFill>
                  <a:srgbClr val="660066"/>
                </a:solidFill>
              </a:rPr>
            </a:br>
            <a:r>
              <a:rPr lang="en-US" sz="4000" b="1" i="1" dirty="0" smtClean="0">
                <a:solidFill>
                  <a:srgbClr val="660066"/>
                </a:solidFill>
              </a:rPr>
              <a:t>A Global Concern</a:t>
            </a:r>
            <a:endParaRPr lang="en-US" sz="4000" baseline="30000" dirty="0">
              <a:solidFill>
                <a:srgbClr val="660066"/>
              </a:solidFill>
            </a:endParaRPr>
          </a:p>
        </p:txBody>
      </p:sp>
      <p:sp>
        <p:nvSpPr>
          <p:cNvPr id="6" name="Content Placeholder 2"/>
          <p:cNvSpPr>
            <a:spLocks noGrp="1"/>
          </p:cNvSpPr>
          <p:nvPr>
            <p:ph idx="1"/>
          </p:nvPr>
        </p:nvSpPr>
        <p:spPr>
          <a:xfrm>
            <a:off x="914400" y="2286000"/>
            <a:ext cx="7467600" cy="2362200"/>
          </a:xfrm>
        </p:spPr>
        <p:txBody>
          <a:bodyPr/>
          <a:lstStyle/>
          <a:p>
            <a:pPr marL="0" indent="0" algn="ctr">
              <a:buNone/>
            </a:pPr>
            <a:r>
              <a:rPr lang="en-US" dirty="0" smtClean="0"/>
              <a:t>Violence against women and girls</a:t>
            </a:r>
          </a:p>
          <a:p>
            <a:pPr marL="0" indent="0" algn="ctr">
              <a:buNone/>
            </a:pPr>
            <a:r>
              <a:rPr lang="en-US" dirty="0" smtClean="0"/>
              <a:t>is perhaps the most pervasive</a:t>
            </a:r>
          </a:p>
          <a:p>
            <a:pPr marL="0" indent="0" algn="ctr">
              <a:buNone/>
            </a:pPr>
            <a:r>
              <a:rPr lang="en-US" dirty="0" smtClean="0"/>
              <a:t>human rights violation that we know today.</a:t>
            </a:r>
            <a:endParaRPr lang="en-US" sz="3600" dirty="0"/>
          </a:p>
        </p:txBody>
      </p:sp>
      <p:pic>
        <p:nvPicPr>
          <p:cNvPr id="3" name="Picture 2"/>
          <p:cNvPicPr>
            <a:picLocks noChangeAspect="1"/>
          </p:cNvPicPr>
          <p:nvPr/>
        </p:nvPicPr>
        <p:blipFill>
          <a:blip r:embed="rId4" cstate="print"/>
          <a:stretch>
            <a:fillRect/>
          </a:stretch>
        </p:blipFill>
        <p:spPr>
          <a:xfrm>
            <a:off x="1828800" y="4197569"/>
            <a:ext cx="5715000" cy="266043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4" name="Title 1"/>
          <p:cNvSpPr>
            <a:spLocks noGrp="1"/>
          </p:cNvSpPr>
          <p:nvPr>
            <p:ph type="title"/>
          </p:nvPr>
        </p:nvSpPr>
        <p:spPr>
          <a:xfrm>
            <a:off x="457200" y="503238"/>
            <a:ext cx="8229600" cy="1249362"/>
          </a:xfrm>
        </p:spPr>
        <p:txBody>
          <a:bodyPr/>
          <a:lstStyle/>
          <a:p>
            <a:r>
              <a:rPr lang="en-US" sz="4000" b="1" i="1" dirty="0" smtClean="0">
                <a:solidFill>
                  <a:srgbClr val="660066"/>
                </a:solidFill>
              </a:rPr>
              <a:t>Global Facts About</a:t>
            </a:r>
            <a:br>
              <a:rPr lang="en-US" sz="4000" b="1" i="1" dirty="0" smtClean="0">
                <a:solidFill>
                  <a:srgbClr val="660066"/>
                </a:solidFill>
              </a:rPr>
            </a:br>
            <a:r>
              <a:rPr lang="en-US" sz="4000" b="1" i="1" dirty="0" smtClean="0">
                <a:solidFill>
                  <a:srgbClr val="660066"/>
                </a:solidFill>
              </a:rPr>
              <a:t>Gender-Based Violence</a:t>
            </a:r>
            <a:endParaRPr lang="en-US" sz="4000" baseline="30000" dirty="0">
              <a:solidFill>
                <a:srgbClr val="660066"/>
              </a:solidFill>
            </a:endParaRPr>
          </a:p>
        </p:txBody>
      </p:sp>
      <p:sp>
        <p:nvSpPr>
          <p:cNvPr id="6" name="Content Placeholder 2"/>
          <p:cNvSpPr>
            <a:spLocks noGrp="1"/>
          </p:cNvSpPr>
          <p:nvPr>
            <p:ph idx="1"/>
          </p:nvPr>
        </p:nvSpPr>
        <p:spPr>
          <a:xfrm>
            <a:off x="533400" y="2362200"/>
            <a:ext cx="8001000" cy="3810000"/>
          </a:xfrm>
        </p:spPr>
        <p:txBody>
          <a:bodyPr/>
          <a:lstStyle/>
          <a:p>
            <a:pPr>
              <a:tabLst>
                <a:tab pos="339725" algn="l"/>
              </a:tabLst>
            </a:pPr>
            <a:r>
              <a:rPr lang="en-US" dirty="0" smtClean="0"/>
              <a:t>Women are subjected to violence as women, irrespective of economic status, rural or urban, faith or geographic location.</a:t>
            </a:r>
          </a:p>
          <a:p>
            <a:pPr marL="0" indent="0">
              <a:buNone/>
              <a:tabLst>
                <a:tab pos="339725" algn="l"/>
              </a:tabLst>
            </a:pPr>
            <a:endParaRPr lang="en-US" sz="1000" dirty="0" smtClean="0"/>
          </a:p>
          <a:p>
            <a:pPr>
              <a:tabLst>
                <a:tab pos="339725" algn="l"/>
              </a:tabLst>
            </a:pPr>
            <a:r>
              <a:rPr lang="en-US" dirty="0" smtClean="0"/>
              <a:t>The UN estimates that globally, </a:t>
            </a:r>
            <a:r>
              <a:rPr lang="en-US" b="1" dirty="0" smtClean="0">
                <a:solidFill>
                  <a:srgbClr val="008000"/>
                </a:solidFill>
              </a:rPr>
              <a:t>at least one in three women </a:t>
            </a:r>
            <a:r>
              <a:rPr lang="en-US" dirty="0" smtClean="0"/>
              <a:t>experiences physical and/or sexual violence in her lifetime.</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7449" y="3124200"/>
            <a:ext cx="3812751" cy="3810000"/>
          </a:xfrm>
          <a:prstGeom prst="rect">
            <a:avLst/>
          </a:prstGeom>
          <a:ln>
            <a:noFill/>
          </a:ln>
          <a:effectLst>
            <a:softEdge rad="112500"/>
          </a:effectLst>
        </p:spPr>
      </p:pic>
      <p:sp>
        <p:nvSpPr>
          <p:cNvPr id="3" name="Content Placeholder 2"/>
          <p:cNvSpPr>
            <a:spLocks noGrp="1"/>
          </p:cNvSpPr>
          <p:nvPr>
            <p:ph idx="1"/>
          </p:nvPr>
        </p:nvSpPr>
        <p:spPr>
          <a:xfrm>
            <a:off x="152400" y="2286000"/>
            <a:ext cx="6477000" cy="3048000"/>
          </a:xfrm>
        </p:spPr>
        <p:txBody>
          <a:bodyPr/>
          <a:lstStyle/>
          <a:p>
            <a:r>
              <a:rPr lang="en-US" b="1" dirty="0">
                <a:solidFill>
                  <a:srgbClr val="008000"/>
                </a:solidFill>
              </a:rPr>
              <a:t>Three quarters of the world’s illiterate adults are women.</a:t>
            </a:r>
            <a:r>
              <a:rPr lang="en-US" dirty="0"/>
              <a:t> Countless girls drop out of school because of sexual harassment and violence, or fear of violence.</a:t>
            </a:r>
          </a:p>
          <a:p>
            <a:endParaRPr lang="en-US" dirty="0"/>
          </a:p>
        </p:txBody>
      </p:sp>
    </p:spTree>
    <p:extLst>
      <p:ext uri="{BB962C8B-B14F-4D97-AF65-F5344CB8AC3E}">
        <p14:creationId xmlns:p14="http://schemas.microsoft.com/office/powerpoint/2010/main" val="10095202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457200"/>
            <a:ext cx="8229600" cy="1143000"/>
          </a:xfrm>
        </p:spPr>
        <p:txBody>
          <a:bodyPr/>
          <a:lstStyle/>
          <a:p>
            <a:r>
              <a:rPr lang="en-US" b="1" dirty="0" smtClean="0">
                <a:solidFill>
                  <a:srgbClr val="660066"/>
                </a:solidFill>
              </a:rPr>
              <a:t>Definitions of Abuse and Gender-Based Violence</a:t>
            </a:r>
            <a:endParaRPr lang="en-US" b="1" dirty="0">
              <a:solidFill>
                <a:srgbClr val="660066"/>
              </a:solidFill>
            </a:endParaRPr>
          </a:p>
        </p:txBody>
      </p:sp>
      <p:sp>
        <p:nvSpPr>
          <p:cNvPr id="3" name="Content Placeholder 2"/>
          <p:cNvSpPr>
            <a:spLocks noGrp="1"/>
          </p:cNvSpPr>
          <p:nvPr>
            <p:ph idx="1"/>
          </p:nvPr>
        </p:nvSpPr>
        <p:spPr>
          <a:xfrm>
            <a:off x="457200" y="2027237"/>
            <a:ext cx="8229600" cy="4525963"/>
          </a:xfrm>
        </p:spPr>
        <p:txBody>
          <a:bodyPr/>
          <a:lstStyle/>
          <a:p>
            <a:pPr marL="0" indent="0" algn="ctr">
              <a:buNone/>
            </a:pPr>
            <a:r>
              <a:rPr lang="en-US" dirty="0"/>
              <a:t>“Violence against women means any act of gender-based violence that results in, or is likely to result in, physical, sexual or psychological harm or suffering to women, including threats of such acts, coercion or arbitrary deprivation of liberty, whether occurring in public or in private life</a:t>
            </a:r>
            <a:r>
              <a:rPr lang="en-US" dirty="0" smtClean="0"/>
              <a:t>.”—</a:t>
            </a:r>
            <a:r>
              <a:rPr lang="en-US" dirty="0"/>
              <a:t>UN General Assembly (resolution 48/104 December 1993).</a:t>
            </a:r>
          </a:p>
          <a:p>
            <a:pPr marL="0" indent="0" algn="ctr">
              <a:buNone/>
            </a:pPr>
            <a:r>
              <a:rPr lang="en-US" dirty="0"/>
              <a:t> </a:t>
            </a:r>
          </a:p>
          <a:p>
            <a:pPr marL="0" indent="0" algn="ct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smtClean="0">
                <a:solidFill>
                  <a:srgbClr val="660066"/>
                </a:solidFill>
              </a:rPr>
              <a:t>Types of Gender-Based Violence</a:t>
            </a:r>
            <a:endParaRPr lang="en-US" b="1" dirty="0">
              <a:solidFill>
                <a:srgbClr val="660066"/>
              </a:solidFill>
            </a:endParaRPr>
          </a:p>
        </p:txBody>
      </p:sp>
      <p:sp>
        <p:nvSpPr>
          <p:cNvPr id="6" name="Content Placeholder 2"/>
          <p:cNvSpPr txBox="1">
            <a:spLocks/>
          </p:cNvSpPr>
          <p:nvPr/>
        </p:nvSpPr>
        <p:spPr bwMode="auto">
          <a:xfrm>
            <a:off x="457200" y="3124200"/>
            <a:ext cx="82296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mn-lt"/>
              </a:rPr>
              <a:t> </a:t>
            </a:r>
          </a:p>
        </p:txBody>
      </p:sp>
      <p:sp>
        <p:nvSpPr>
          <p:cNvPr id="7" name="Content Placeholder 2"/>
          <p:cNvSpPr txBox="1">
            <a:spLocks/>
          </p:cNvSpPr>
          <p:nvPr/>
        </p:nvSpPr>
        <p:spPr bwMode="auto">
          <a:xfrm>
            <a:off x="838200" y="2667000"/>
            <a:ext cx="7620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Wingdings" charset="2"/>
              <a:buChar char="§"/>
            </a:pPr>
            <a:r>
              <a:rPr lang="en-US" sz="3600" dirty="0" smtClean="0">
                <a:latin typeface="+mj-lt"/>
              </a:rPr>
              <a:t>Violence in the </a:t>
            </a:r>
            <a:r>
              <a:rPr lang="en-US" sz="3600" dirty="0" smtClean="0">
                <a:solidFill>
                  <a:srgbClr val="008000"/>
                </a:solidFill>
                <a:latin typeface="+mj-lt"/>
              </a:rPr>
              <a:t>FAMILY</a:t>
            </a:r>
            <a:endParaRPr lang="en-US" sz="3600" dirty="0">
              <a:solidFill>
                <a:srgbClr val="008000"/>
              </a:solidFill>
              <a:latin typeface="+mj-lt"/>
            </a:endParaRPr>
          </a:p>
          <a:p>
            <a:pPr marL="457200" indent="-457200">
              <a:buFont typeface="Wingdings" charset="2"/>
              <a:buChar char="§"/>
            </a:pPr>
            <a:r>
              <a:rPr lang="en-US" sz="3600" dirty="0">
                <a:latin typeface="+mj-lt"/>
              </a:rPr>
              <a:t>Violence within the </a:t>
            </a:r>
            <a:r>
              <a:rPr lang="en-US" sz="3600" dirty="0" smtClean="0">
                <a:solidFill>
                  <a:srgbClr val="008000"/>
                </a:solidFill>
                <a:latin typeface="+mj-lt"/>
              </a:rPr>
              <a:t>COMMUNITY</a:t>
            </a:r>
          </a:p>
          <a:p>
            <a:pPr marL="457200" indent="-457200">
              <a:buFont typeface="Wingdings" charset="2"/>
              <a:buChar char="§"/>
            </a:pPr>
            <a:r>
              <a:rPr lang="en-US" sz="3600" dirty="0" smtClean="0">
                <a:latin typeface="+mj-lt"/>
              </a:rPr>
              <a:t>Violence </a:t>
            </a:r>
            <a:r>
              <a:rPr lang="en-US" sz="3600" dirty="0">
                <a:latin typeface="+mj-lt"/>
              </a:rPr>
              <a:t>perpetrated by the </a:t>
            </a:r>
            <a:r>
              <a:rPr lang="en-US" sz="3600" dirty="0" smtClean="0">
                <a:solidFill>
                  <a:srgbClr val="008000"/>
                </a:solidFill>
                <a:latin typeface="+mj-lt"/>
              </a:rPr>
              <a:t>STATE</a:t>
            </a:r>
          </a:p>
          <a:p>
            <a:pPr marL="457200" indent="-457200">
              <a:buFont typeface="Wingdings" charset="2"/>
              <a:buChar char="§"/>
            </a:pPr>
            <a:r>
              <a:rPr lang="en-US" sz="3600" dirty="0" smtClean="0">
                <a:latin typeface="+mj-lt"/>
              </a:rPr>
              <a:t>Violence </a:t>
            </a:r>
            <a:r>
              <a:rPr lang="en-US" sz="3600" dirty="0">
                <a:latin typeface="+mj-lt"/>
              </a:rPr>
              <a:t>by </a:t>
            </a:r>
            <a:r>
              <a:rPr lang="en-US" sz="3600" dirty="0">
                <a:solidFill>
                  <a:srgbClr val="008000"/>
                </a:solidFill>
                <a:latin typeface="+mj-lt"/>
              </a:rPr>
              <a:t>TRADITIONAL PRACTICES</a:t>
            </a:r>
          </a:p>
          <a:p>
            <a:pPr marL="457200" indent="-457200">
              <a:buFont typeface="Wingdings" charset="2"/>
              <a:buChar char="§"/>
            </a:pPr>
            <a:endParaRPr lang="en-US" sz="3600" dirty="0">
              <a:latin typeface="+mj-lt"/>
            </a:endParaRPr>
          </a:p>
          <a:p>
            <a:pPr marL="457200" indent="-457200">
              <a:buFont typeface="Wingdings" charset="2"/>
              <a:buChar char="§"/>
            </a:pPr>
            <a:endParaRPr lang="en-US" sz="3600" dirty="0">
              <a:latin typeface="+mj-lt"/>
            </a:endParaRPr>
          </a:p>
          <a:p>
            <a:pPr marL="457200" indent="-457200">
              <a:buFont typeface="Wingdings" charset="2"/>
              <a:buChar char="§"/>
            </a:pPr>
            <a:endParaRPr lang="en-US" sz="3600" dirty="0" smtClean="0">
              <a:latin typeface="+mj-lt"/>
            </a:endParaRPr>
          </a:p>
        </p:txBody>
      </p:sp>
      <p:sp>
        <p:nvSpPr>
          <p:cNvPr id="9" name="Content Placeholder 2"/>
          <p:cNvSpPr txBox="1">
            <a:spLocks/>
          </p:cNvSpPr>
          <p:nvPr/>
        </p:nvSpPr>
        <p:spPr bwMode="auto">
          <a:xfrm>
            <a:off x="457200" y="4800600"/>
            <a:ext cx="8229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mn-lt"/>
              </a:rPr>
              <a:t> </a:t>
            </a:r>
          </a:p>
        </p:txBody>
      </p:sp>
      <p:sp>
        <p:nvSpPr>
          <p:cNvPr id="10" name="Content Placeholder 2"/>
          <p:cNvSpPr txBox="1">
            <a:spLocks/>
          </p:cNvSpPr>
          <p:nvPr/>
        </p:nvSpPr>
        <p:spPr bwMode="auto">
          <a:xfrm flipV="1">
            <a:off x="457200" y="5029199"/>
            <a:ext cx="8686800" cy="457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800" dirty="0" smtClean="0">
                <a:latin typeface="+mn-lt"/>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 name="Title 1"/>
          <p:cNvSpPr>
            <a:spLocks noGrp="1"/>
          </p:cNvSpPr>
          <p:nvPr>
            <p:ph type="title"/>
          </p:nvPr>
        </p:nvSpPr>
        <p:spPr>
          <a:xfrm>
            <a:off x="457200" y="457200"/>
            <a:ext cx="8229600" cy="1143000"/>
          </a:xfrm>
        </p:spPr>
        <p:txBody>
          <a:bodyPr/>
          <a:lstStyle/>
          <a:p>
            <a:r>
              <a:rPr lang="en-US" b="1" dirty="0" smtClean="0">
                <a:solidFill>
                  <a:srgbClr val="660066"/>
                </a:solidFill>
              </a:rPr>
              <a:t>Types of Violence</a:t>
            </a:r>
            <a:br>
              <a:rPr lang="en-US" b="1" dirty="0" smtClean="0">
                <a:solidFill>
                  <a:srgbClr val="660066"/>
                </a:solidFill>
              </a:rPr>
            </a:br>
            <a:r>
              <a:rPr lang="en-US" b="1" dirty="0" smtClean="0">
                <a:solidFill>
                  <a:srgbClr val="660066"/>
                </a:solidFill>
              </a:rPr>
              <a:t>Against Women and Girls</a:t>
            </a:r>
            <a:endParaRPr lang="en-US" b="1" dirty="0">
              <a:solidFill>
                <a:srgbClr val="660066"/>
              </a:solidFill>
            </a:endParaRPr>
          </a:p>
        </p:txBody>
      </p:sp>
      <p:sp>
        <p:nvSpPr>
          <p:cNvPr id="7" name="Content Placeholder 2"/>
          <p:cNvSpPr txBox="1">
            <a:spLocks/>
          </p:cNvSpPr>
          <p:nvPr/>
        </p:nvSpPr>
        <p:spPr bwMode="auto">
          <a:xfrm>
            <a:off x="304800" y="2438400"/>
            <a:ext cx="6477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Arial"/>
              <a:buChar char="•"/>
            </a:pPr>
            <a:r>
              <a:rPr lang="en-US" sz="3200" b="1" dirty="0" smtClean="0">
                <a:latin typeface="+mj-lt"/>
              </a:rPr>
              <a:t>Physical abuse: </a:t>
            </a:r>
            <a:r>
              <a:rPr lang="en-US" sz="3200" dirty="0" smtClean="0">
                <a:latin typeface="+mj-lt"/>
              </a:rPr>
              <a:t>Physical </a:t>
            </a:r>
            <a:r>
              <a:rPr lang="en-US" sz="3200" dirty="0">
                <a:latin typeface="+mj-lt"/>
              </a:rPr>
              <a:t>maltreatment, injury, or damage to a person. </a:t>
            </a:r>
            <a:r>
              <a:rPr lang="en-US" sz="3200" dirty="0" smtClean="0">
                <a:latin typeface="+mj-lt"/>
              </a:rPr>
              <a:t> </a:t>
            </a:r>
            <a:endParaRPr lang="en-US" sz="3200" dirty="0">
              <a:latin typeface="+mj-lt"/>
            </a:endParaRPr>
          </a:p>
          <a:p>
            <a:pPr marL="457200" indent="-457200">
              <a:buFont typeface="Arial"/>
              <a:buChar char="•"/>
            </a:pPr>
            <a:r>
              <a:rPr lang="en-US" sz="3200" b="1" dirty="0" smtClean="0">
                <a:latin typeface="+mj-lt"/>
              </a:rPr>
              <a:t>Sexual abuse: </a:t>
            </a:r>
            <a:r>
              <a:rPr lang="en-US" sz="3200" dirty="0">
                <a:latin typeface="+mj-lt"/>
              </a:rPr>
              <a:t>Attempted or actual incest, rape, sodomy, exhibitionism, pornography, fondling, or forced nudity.</a:t>
            </a:r>
            <a:br>
              <a:rPr lang="en-US" sz="3200" dirty="0">
                <a:latin typeface="+mj-lt"/>
              </a:rPr>
            </a:br>
            <a:endParaRPr lang="en-US" sz="3200" b="1" dirty="0" smtClean="0">
              <a:latin typeface="+mj-lt"/>
            </a:endParaRPr>
          </a:p>
        </p:txBody>
      </p:sp>
      <p:pic>
        <p:nvPicPr>
          <p:cNvPr id="3" name="Picture 2"/>
          <p:cNvPicPr>
            <a:picLocks noChangeAspect="1"/>
          </p:cNvPicPr>
          <p:nvPr/>
        </p:nvPicPr>
        <p:blipFill>
          <a:blip r:embed="rId4" cstate="print"/>
          <a:stretch>
            <a:fillRect/>
          </a:stretch>
        </p:blipFill>
        <p:spPr>
          <a:xfrm>
            <a:off x="6554098" y="3617083"/>
            <a:ext cx="2565400" cy="3238500"/>
          </a:xfrm>
          <a:prstGeom prst="rect">
            <a:avLst/>
          </a:prstGeom>
          <a:ln>
            <a:noFill/>
          </a:ln>
          <a:effectLst>
            <a:softEdge rad="1125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4299</Words>
  <Application>Microsoft Macintosh PowerPoint</Application>
  <PresentationFormat>On-screen Show (4:3)</PresentationFormat>
  <Paragraphs>476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Healthy Relationships  Behind Close Doors</vt:lpstr>
      <vt:lpstr>One Woman’s Story…</vt:lpstr>
      <vt:lpstr>Gender-Based Violence: A Global Concern</vt:lpstr>
      <vt:lpstr>Global Facts About Gender-Based Violence</vt:lpstr>
      <vt:lpstr>PowerPoint Presentation</vt:lpstr>
      <vt:lpstr>Definitions of Abuse and Gender-Based Violence</vt:lpstr>
      <vt:lpstr>Types of Gender-Based Violence</vt:lpstr>
      <vt:lpstr>Types of Violence Against Women and Girls</vt:lpstr>
      <vt:lpstr>Types of Violence Against Women and Girls</vt:lpstr>
      <vt:lpstr>PowerPoint Presentation</vt:lpstr>
      <vt:lpstr>Gender-Based Violence:  Common Names and Types</vt:lpstr>
      <vt:lpstr>Gender-Based Violence:  Common Names and Types</vt:lpstr>
      <vt:lpstr>Gender-Based Violence:  Common Names and Types</vt:lpstr>
      <vt:lpstr>HEALTH IMPACT</vt:lpstr>
      <vt:lpstr>Health Consequences for Women </vt:lpstr>
      <vt:lpstr>Reproductive Problems</vt:lpstr>
      <vt:lpstr>PowerPoint Presentation</vt:lpstr>
      <vt:lpstr>Women who experienced rape or stalking were more likely to report: </vt:lpstr>
      <vt:lpstr>Health Consequences during Pregnancy  </vt:lpstr>
      <vt:lpstr>Health Consequences for Girls:</vt:lpstr>
      <vt:lpstr>Harm to Children</vt:lpstr>
      <vt:lpstr>Harm to Children</vt:lpstr>
      <vt:lpstr>Witnessing  Domestic Violence</vt:lpstr>
      <vt:lpstr>Witnessing  Domestic Violence</vt:lpstr>
      <vt:lpstr>What To Do</vt:lpstr>
      <vt:lpstr>Prevention: Building Protective Factors</vt:lpstr>
      <vt:lpstr>Prevention: Building Protective Factors</vt:lpstr>
      <vt:lpstr>Facts with Hope</vt:lpstr>
      <vt:lpstr>Facts with Hope</vt:lpstr>
      <vt:lpstr>More Hope</vt:lpstr>
      <vt:lpstr>What Does God Ask of Us?</vt:lpstr>
      <vt:lpstr>A Prayer</vt:lpstr>
      <vt:lpstr>A Prayer</vt:lpstr>
      <vt:lpstr>Prayer</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Raquel Arrais</cp:lastModifiedBy>
  <cp:revision>86</cp:revision>
  <dcterms:created xsi:type="dcterms:W3CDTF">2013-10-10T13:17:38Z</dcterms:created>
  <dcterms:modified xsi:type="dcterms:W3CDTF">2014-05-28T16:22:18Z</dcterms:modified>
</cp:coreProperties>
</file>